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804" r:id="rId2"/>
    <p:sldMasterId id="2147483816" r:id="rId3"/>
  </p:sldMasterIdLst>
  <p:notesMasterIdLst>
    <p:notesMasterId r:id="rId23"/>
  </p:notesMasterIdLst>
  <p:sldIdLst>
    <p:sldId id="256" r:id="rId4"/>
    <p:sldId id="505" r:id="rId5"/>
    <p:sldId id="423" r:id="rId6"/>
    <p:sldId id="424" r:id="rId7"/>
    <p:sldId id="425" r:id="rId8"/>
    <p:sldId id="426" r:id="rId9"/>
    <p:sldId id="427" r:id="rId10"/>
    <p:sldId id="428" r:id="rId11"/>
    <p:sldId id="429" r:id="rId12"/>
    <p:sldId id="483" r:id="rId13"/>
    <p:sldId id="430" r:id="rId14"/>
    <p:sldId id="431" r:id="rId15"/>
    <p:sldId id="432" r:id="rId16"/>
    <p:sldId id="433" r:id="rId17"/>
    <p:sldId id="434" r:id="rId18"/>
    <p:sldId id="435" r:id="rId19"/>
    <p:sldId id="436" r:id="rId20"/>
    <p:sldId id="437" r:id="rId21"/>
    <p:sldId id="504" r:id="rId22"/>
  </p:sldIdLst>
  <p:sldSz cx="10826750" cy="8120063" type="B4ISO"/>
  <p:notesSz cx="6858000" cy="9144000"/>
  <p:defaultTextStyle>
    <a:defPPr>
      <a:defRPr lang="en-US"/>
    </a:defPPr>
    <a:lvl1pPr marL="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58">
          <p15:clr>
            <a:srgbClr val="A4A3A4"/>
          </p15:clr>
        </p15:guide>
        <p15:guide id="2" pos="3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EC20E35-A176-4012-BC5E-935CFFF8708E}" styleName="Μεσαίο στυλ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6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572" y="-120"/>
      </p:cViewPr>
      <p:guideLst>
        <p:guide orient="horz" pos="2558"/>
        <p:guide pos="34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6\24%20-%20&#920;&#949;&#963;&#963;&#945;&#955;&#959;&#957;&#943;&#954;&#951;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[Book1.xlsx]Sheet1!$A$5:$A$26</c:f>
              <c:strCache>
                <c:ptCount val="22"/>
                <c:pt idx="0">
                  <c:v>ΔΓ/ΔΑ</c:v>
                </c:pt>
                <c:pt idx="1">
                  <c:v>Πολιτιστικές υποδομές/ δραστηριότητα</c:v>
                </c:pt>
                <c:pt idx="2">
                  <c:v>Ύδρευση/ Αποχέτευση</c:v>
                </c:pt>
                <c:pt idx="3">
                  <c:v>Αθλητικές εγκαταστάσεις</c:v>
                </c:pt>
                <c:pt idx="4">
                  <c:v>Κοινωνικές Δομές (ΚΑΠΗ, Παιδικές Χαρές)</c:v>
                </c:pt>
                <c:pt idx="5">
                  <c:v>Χώροι αναψυχής</c:v>
                </c:pt>
                <c:pt idx="6">
                  <c:v>Τόνωση της τοπικής αγοράς</c:v>
                </c:pt>
                <c:pt idx="7">
                  <c:v>Διαφθορά</c:v>
                </c:pt>
                <c:pt idx="8">
                  <c:v>Το Μεταναστευτικό</c:v>
                </c:pt>
                <c:pt idx="9">
                  <c:v>Δομές Υγείας / Νοσοκομεία</c:v>
                </c:pt>
                <c:pt idx="10">
                  <c:v>Κατάσταση σχολείων</c:v>
                </c:pt>
                <c:pt idx="11">
                  <c:v>Κατάσταση Πλατειών, Παιδικών Χαρών</c:v>
                </c:pt>
                <c:pt idx="12">
                  <c:v>H κατασκευή του Flyover</c:v>
                </c:pt>
                <c:pt idx="13">
                  <c:v>Φτώχεια</c:v>
                </c:pt>
                <c:pt idx="14">
                  <c:v>Εγκληματικότητα/ παραβατικότητα</c:v>
                </c:pt>
                <c:pt idx="15">
                  <c:v>Οικονομικά</c:v>
                </c:pt>
                <c:pt idx="16">
                  <c:v>Ανάπτυξη / ανεργία</c:v>
                </c:pt>
                <c:pt idx="17">
                  <c:v>Συγκοινωνίες</c:v>
                </c:pt>
                <c:pt idx="18">
                  <c:v>Συντήρηση, ανάπτυξη πρασίνου</c:v>
                </c:pt>
                <c:pt idx="19">
                  <c:v>Κατάσταση οδικού δικτύου</c:v>
                </c:pt>
                <c:pt idx="20">
                  <c:v>Κυκλοφοριακό/ Στάθμευση/ Πάρκινγκ</c:v>
                </c:pt>
                <c:pt idx="21">
                  <c:v>Καθαριότητα</c:v>
                </c:pt>
              </c:strCache>
            </c:strRef>
          </c:cat>
          <c:val>
            <c:numRef>
              <c:f>[Book1.xlsx]Sheet1!$C$5:$C$26</c:f>
              <c:numCache>
                <c:formatCode>0.0</c:formatCode>
                <c:ptCount val="22"/>
                <c:pt idx="0">
                  <c:v>3.2934131736526946</c:v>
                </c:pt>
                <c:pt idx="1">
                  <c:v>0.79840319361277445</c:v>
                </c:pt>
                <c:pt idx="2">
                  <c:v>1.0978043912175646</c:v>
                </c:pt>
                <c:pt idx="3">
                  <c:v>1.3972055888223553</c:v>
                </c:pt>
                <c:pt idx="4">
                  <c:v>1.7964071856287429</c:v>
                </c:pt>
                <c:pt idx="5">
                  <c:v>1.7964071856287429</c:v>
                </c:pt>
                <c:pt idx="6">
                  <c:v>2.0958083832335324</c:v>
                </c:pt>
                <c:pt idx="7">
                  <c:v>2.3952095808383227</c:v>
                </c:pt>
                <c:pt idx="8">
                  <c:v>2.4950099800399199</c:v>
                </c:pt>
                <c:pt idx="9">
                  <c:v>3.1936127744510983</c:v>
                </c:pt>
                <c:pt idx="10">
                  <c:v>3.3932135728542914</c:v>
                </c:pt>
                <c:pt idx="11">
                  <c:v>4.4910179640718564</c:v>
                </c:pt>
                <c:pt idx="12">
                  <c:v>5.3892215568862278</c:v>
                </c:pt>
                <c:pt idx="13">
                  <c:v>5.6886227544910186</c:v>
                </c:pt>
                <c:pt idx="14">
                  <c:v>6.487025948103792</c:v>
                </c:pt>
                <c:pt idx="15">
                  <c:v>8.1836327345309403</c:v>
                </c:pt>
                <c:pt idx="16">
                  <c:v>8.2834331337325349</c:v>
                </c:pt>
                <c:pt idx="17">
                  <c:v>8.2834331337325349</c:v>
                </c:pt>
                <c:pt idx="18">
                  <c:v>11.676646706586826</c:v>
                </c:pt>
                <c:pt idx="19">
                  <c:v>19.660678642714576</c:v>
                </c:pt>
                <c:pt idx="20">
                  <c:v>43.013972055888225</c:v>
                </c:pt>
                <c:pt idx="21">
                  <c:v>49.201596806387222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7A-4B8C-9C37-680A431703F2}"/>
            </c:ext>
          </c:extLst>
        </c:ser>
        <c:dLbls>
          <c:showVal val="1"/>
        </c:dLbls>
        <c:shape val="box"/>
        <c:axId val="121976704"/>
        <c:axId val="121978240"/>
        <c:axId val="0"/>
      </c:bar3DChart>
      <c:catAx>
        <c:axId val="121976704"/>
        <c:scaling>
          <c:orientation val="minMax"/>
        </c:scaling>
        <c:axPos val="l"/>
        <c:numFmt formatCode="General" sourceLinked="0"/>
        <c:majorTickMark val="none"/>
        <c:tickLblPos val="nextTo"/>
        <c:crossAx val="121978240"/>
        <c:crosses val="autoZero"/>
        <c:auto val="1"/>
        <c:lblAlgn val="ctr"/>
        <c:lblOffset val="100"/>
      </c:catAx>
      <c:valAx>
        <c:axId val="121978240"/>
        <c:scaling>
          <c:orientation val="minMax"/>
        </c:scaling>
        <c:delete val="1"/>
        <c:axPos val="b"/>
        <c:numFmt formatCode="0.0" sourceLinked="1"/>
        <c:tickLblPos val="nextTo"/>
        <c:crossAx val="12197670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[Book1.xlsx]Sheet1!$B$132</c:f>
              <c:strCache>
                <c:ptCount val="1"/>
                <c:pt idx="0">
                  <c:v>ΠΟΛΥ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[Book1.xlsx]Sheet1!$A$133:$A$134</c:f>
              <c:strCache>
                <c:ptCount val="2"/>
                <c:pt idx="0">
                  <c:v>...από το ενδιαφέρον της Κυβέρνησης για τα προβλήματα της πόλης;</c:v>
                </c:pt>
                <c:pt idx="1">
                  <c:v>...από τις πρωτοβουλίες της Περιφέρειας για την πόλη;</c:v>
                </c:pt>
              </c:strCache>
            </c:strRef>
          </c:cat>
          <c:val>
            <c:numRef>
              <c:f>[Book1.xlsx]Sheet1!$B$133:$B$134</c:f>
              <c:numCache>
                <c:formatCode>0.0</c:formatCode>
                <c:ptCount val="2"/>
                <c:pt idx="0">
                  <c:v>6.3872255489021956</c:v>
                </c:pt>
                <c:pt idx="1">
                  <c:v>5.3892215568862278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2EA-4B0E-AE40-FD00585619FA}"/>
            </c:ext>
          </c:extLst>
        </c:ser>
        <c:ser>
          <c:idx val="1"/>
          <c:order val="1"/>
          <c:tx>
            <c:strRef>
              <c:f>[Book1.xlsx]Sheet1!$C$132</c:f>
              <c:strCache>
                <c:ptCount val="1"/>
                <c:pt idx="0">
                  <c:v>ΑΡΚΕΤΑ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[Book1.xlsx]Sheet1!$A$133:$A$134</c:f>
              <c:strCache>
                <c:ptCount val="2"/>
                <c:pt idx="0">
                  <c:v>...από το ενδιαφέρον της Κυβέρνησης για τα προβλήματα της πόλης;</c:v>
                </c:pt>
                <c:pt idx="1">
                  <c:v>...από τις πρωτοβουλίες της Περιφέρειας για την πόλη;</c:v>
                </c:pt>
              </c:strCache>
            </c:strRef>
          </c:cat>
          <c:val>
            <c:numRef>
              <c:f>[Book1.xlsx]Sheet1!$C$133:$C$134</c:f>
              <c:numCache>
                <c:formatCode>0.0</c:formatCode>
                <c:ptCount val="2"/>
                <c:pt idx="0">
                  <c:v>20.259481037924147</c:v>
                </c:pt>
                <c:pt idx="1">
                  <c:v>23.652694610778443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2EA-4B0E-AE40-FD00585619FA}"/>
            </c:ext>
          </c:extLst>
        </c:ser>
        <c:ser>
          <c:idx val="2"/>
          <c:order val="2"/>
          <c:tx>
            <c:strRef>
              <c:f>[Book1.xlsx]Sheet1!$D$132</c:f>
              <c:strCache>
                <c:ptCount val="1"/>
                <c:pt idx="0">
                  <c:v>ΛΙΓΟ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[Book1.xlsx]Sheet1!$A$133:$A$134</c:f>
              <c:strCache>
                <c:ptCount val="2"/>
                <c:pt idx="0">
                  <c:v>...από το ενδιαφέρον της Κυβέρνησης για τα προβλήματα της πόλης;</c:v>
                </c:pt>
                <c:pt idx="1">
                  <c:v>...από τις πρωτοβουλίες της Περιφέρειας για την πόλη;</c:v>
                </c:pt>
              </c:strCache>
            </c:strRef>
          </c:cat>
          <c:val>
            <c:numRef>
              <c:f>[Book1.xlsx]Sheet1!$D$133:$D$134</c:f>
              <c:numCache>
                <c:formatCode>0.0</c:formatCode>
                <c:ptCount val="2"/>
                <c:pt idx="0">
                  <c:v>29.441117764471059</c:v>
                </c:pt>
                <c:pt idx="1">
                  <c:v>36.427145708582842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2EA-4B0E-AE40-FD00585619FA}"/>
            </c:ext>
          </c:extLst>
        </c:ser>
        <c:ser>
          <c:idx val="3"/>
          <c:order val="3"/>
          <c:tx>
            <c:strRef>
              <c:f>[Book1.xlsx]Sheet1!$E$132</c:f>
              <c:strCache>
                <c:ptCount val="1"/>
                <c:pt idx="0">
                  <c:v>ΚΑΘΟΛΟΥ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[Book1.xlsx]Sheet1!$A$133:$A$134</c:f>
              <c:strCache>
                <c:ptCount val="2"/>
                <c:pt idx="0">
                  <c:v>...από το ενδιαφέρον της Κυβέρνησης για τα προβλήματα της πόλης;</c:v>
                </c:pt>
                <c:pt idx="1">
                  <c:v>...από τις πρωτοβουλίες της Περιφέρειας για την πόλη;</c:v>
                </c:pt>
              </c:strCache>
            </c:strRef>
          </c:cat>
          <c:val>
            <c:numRef>
              <c:f>[Book1.xlsx]Sheet1!$E$133:$E$134</c:f>
              <c:numCache>
                <c:formatCode>0.0</c:formatCode>
                <c:ptCount val="2"/>
                <c:pt idx="0">
                  <c:v>40.019960079840303</c:v>
                </c:pt>
                <c:pt idx="1">
                  <c:v>21.357285429141719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2EA-4B0E-AE40-FD00585619FA}"/>
            </c:ext>
          </c:extLst>
        </c:ser>
        <c:ser>
          <c:idx val="4"/>
          <c:order val="4"/>
          <c:tx>
            <c:strRef>
              <c:f>[Book1.xlsx]Sheet1!$F$132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[Book1.xlsx]Sheet1!$A$133:$A$134</c:f>
              <c:strCache>
                <c:ptCount val="2"/>
                <c:pt idx="0">
                  <c:v>...από το ενδιαφέρον της Κυβέρνησης για τα προβλήματα της πόλης;</c:v>
                </c:pt>
                <c:pt idx="1">
                  <c:v>...από τις πρωτοβουλίες της Περιφέρειας για την πόλη;</c:v>
                </c:pt>
              </c:strCache>
            </c:strRef>
          </c:cat>
          <c:val>
            <c:numRef>
              <c:f>[Book1.xlsx]Sheet1!$F$133:$F$134</c:f>
              <c:numCache>
                <c:formatCode>0.0</c:formatCode>
                <c:ptCount val="2"/>
                <c:pt idx="0">
                  <c:v>3.8922155688622753</c:v>
                </c:pt>
                <c:pt idx="1">
                  <c:v>13.173652694610778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2EA-4B0E-AE40-FD00585619FA}"/>
            </c:ext>
          </c:extLst>
        </c:ser>
        <c:dLbls>
          <c:showVal val="1"/>
        </c:dLbls>
        <c:gapWidth val="95"/>
        <c:gapDepth val="95"/>
        <c:shape val="box"/>
        <c:axId val="124991360"/>
        <c:axId val="124992896"/>
        <c:axId val="0"/>
      </c:bar3DChart>
      <c:catAx>
        <c:axId val="124991360"/>
        <c:scaling>
          <c:orientation val="minMax"/>
        </c:scaling>
        <c:axPos val="l"/>
        <c:numFmt formatCode="General" sourceLinked="0"/>
        <c:majorTickMark val="none"/>
        <c:tickLblPos val="nextTo"/>
        <c:crossAx val="124992896"/>
        <c:crosses val="autoZero"/>
        <c:auto val="1"/>
        <c:lblAlgn val="ctr"/>
        <c:lblOffset val="100"/>
      </c:catAx>
      <c:valAx>
        <c:axId val="124992896"/>
        <c:scaling>
          <c:orientation val="minMax"/>
        </c:scaling>
        <c:delete val="1"/>
        <c:axPos val="b"/>
        <c:numFmt formatCode="0%" sourceLinked="1"/>
        <c:tickLblPos val="nextTo"/>
        <c:crossAx val="124991360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[Book1.xlsx]Sheet1!$B$141:$B$145</c:f>
              <c:strCache>
                <c:ptCount val="5"/>
                <c:pt idx="0">
                  <c:v>ΝΑΙ</c:v>
                </c:pt>
                <c:pt idx="1">
                  <c:v>ΜΑΛΛΟΝ ΝΑΙ</c:v>
                </c:pt>
                <c:pt idx="2">
                  <c:v>ΜΑΛΛΟΝ ΟΧΙ</c:v>
                </c:pt>
                <c:pt idx="3">
                  <c:v>ΟΧΙ</c:v>
                </c:pt>
                <c:pt idx="4">
                  <c:v>ΔΓ/ΔΑ</c:v>
                </c:pt>
              </c:strCache>
            </c:strRef>
          </c:cat>
          <c:val>
            <c:numRef>
              <c:f>[Book1.xlsx]Sheet1!$E$141:$E$145</c:f>
              <c:numCache>
                <c:formatCode>0.0</c:formatCode>
                <c:ptCount val="5"/>
                <c:pt idx="0">
                  <c:v>39.620758483033931</c:v>
                </c:pt>
                <c:pt idx="1">
                  <c:v>32.335329341317362</c:v>
                </c:pt>
                <c:pt idx="2">
                  <c:v>13.972055888223554</c:v>
                </c:pt>
                <c:pt idx="3">
                  <c:v>5.5888223552894214</c:v>
                </c:pt>
                <c:pt idx="4">
                  <c:v>8.4830339321357293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14-4335-A200-B5BC8D34E9EE}"/>
            </c:ext>
          </c:extLst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[Book1.xlsx]Sheet1!$B$156</c:f>
              <c:strCache>
                <c:ptCount val="1"/>
                <c:pt idx="0">
                  <c:v>ΝΑΙ/ ΜΑΛΛΟΝ ΝΑΙ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[Book1.xlsx]Sheet1!$A$157:$A$163</c:f>
              <c:strCache>
                <c:ptCount val="7"/>
                <c:pt idx="0">
                  <c:v>Διεκδικητικό;</c:v>
                </c:pt>
                <c:pt idx="1">
                  <c:v>Με εμπειρία και γνώση διοίκησης;</c:v>
                </c:pt>
                <c:pt idx="2">
                  <c:v>Μεθοδικό/ Αποτελεσματικό;</c:v>
                </c:pt>
                <c:pt idx="3">
                  <c:v>Με συγκροτημένη άποψη για τις ανάγκες της πόλης;</c:v>
                </c:pt>
                <c:pt idx="4">
                  <c:v>Δραστήριο/ Αποφασιστικό;</c:v>
                </c:pt>
                <c:pt idx="5">
                  <c:v>Προσιτό και φιλικό στους δημότες;</c:v>
                </c:pt>
                <c:pt idx="6">
                  <c:v>Γνώστη των προβλημάτων της πόλης;</c:v>
                </c:pt>
              </c:strCache>
            </c:strRef>
          </c:cat>
          <c:val>
            <c:numRef>
              <c:f>[Book1.xlsx]Sheet1!$B$157:$B$163</c:f>
              <c:numCache>
                <c:formatCode>0.0</c:formatCode>
                <c:ptCount val="7"/>
                <c:pt idx="0">
                  <c:v>52.195608782435137</c:v>
                </c:pt>
                <c:pt idx="1">
                  <c:v>58.882235528942111</c:v>
                </c:pt>
                <c:pt idx="2">
                  <c:v>59.481037924151707</c:v>
                </c:pt>
                <c:pt idx="3">
                  <c:v>63.273453093812371</c:v>
                </c:pt>
                <c:pt idx="4">
                  <c:v>63.47305389221556</c:v>
                </c:pt>
                <c:pt idx="5">
                  <c:v>64.171656686626733</c:v>
                </c:pt>
                <c:pt idx="6">
                  <c:v>69.461077844311376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3C7-4C5D-9C4F-D274537D45E5}"/>
            </c:ext>
          </c:extLst>
        </c:ser>
        <c:ser>
          <c:idx val="1"/>
          <c:order val="1"/>
          <c:tx>
            <c:strRef>
              <c:f>[Book1.xlsx]Sheet1!$C$156</c:f>
              <c:strCache>
                <c:ptCount val="1"/>
                <c:pt idx="0">
                  <c:v>ΜΑΛΛΟΝ ΟΧΙ/ 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[Book1.xlsx]Sheet1!$A$157:$A$163</c:f>
              <c:strCache>
                <c:ptCount val="7"/>
                <c:pt idx="0">
                  <c:v>Διεκδικητικό;</c:v>
                </c:pt>
                <c:pt idx="1">
                  <c:v>Με εμπειρία και γνώση διοίκησης;</c:v>
                </c:pt>
                <c:pt idx="2">
                  <c:v>Μεθοδικό/ Αποτελεσματικό;</c:v>
                </c:pt>
                <c:pt idx="3">
                  <c:v>Με συγκροτημένη άποψη για τις ανάγκες της πόλης;</c:v>
                </c:pt>
                <c:pt idx="4">
                  <c:v>Δραστήριο/ Αποφασιστικό;</c:v>
                </c:pt>
                <c:pt idx="5">
                  <c:v>Προσιτό και φιλικό στους δημότες;</c:v>
                </c:pt>
                <c:pt idx="6">
                  <c:v>Γνώστη των προβλημάτων της πόλης;</c:v>
                </c:pt>
              </c:strCache>
            </c:strRef>
          </c:cat>
          <c:val>
            <c:numRef>
              <c:f>[Book1.xlsx]Sheet1!$C$157:$C$163</c:f>
              <c:numCache>
                <c:formatCode>0.0</c:formatCode>
                <c:ptCount val="7"/>
                <c:pt idx="0">
                  <c:v>30.638722554890219</c:v>
                </c:pt>
                <c:pt idx="1">
                  <c:v>22.155688622754496</c:v>
                </c:pt>
                <c:pt idx="2">
                  <c:v>27.544910179640723</c:v>
                </c:pt>
                <c:pt idx="3">
                  <c:v>24.051896207584832</c:v>
                </c:pt>
                <c:pt idx="4">
                  <c:v>24.750499001996005</c:v>
                </c:pt>
                <c:pt idx="5">
                  <c:v>17.165668662674651</c:v>
                </c:pt>
                <c:pt idx="6">
                  <c:v>20.75848303393213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3C7-4C5D-9C4F-D274537D45E5}"/>
            </c:ext>
          </c:extLst>
        </c:ser>
        <c:ser>
          <c:idx val="2"/>
          <c:order val="2"/>
          <c:tx>
            <c:strRef>
              <c:f>[Book1.xlsx]Sheet1!$D$156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[Book1.xlsx]Sheet1!$A$157:$A$163</c:f>
              <c:strCache>
                <c:ptCount val="7"/>
                <c:pt idx="0">
                  <c:v>Διεκδικητικό;</c:v>
                </c:pt>
                <c:pt idx="1">
                  <c:v>Με εμπειρία και γνώση διοίκησης;</c:v>
                </c:pt>
                <c:pt idx="2">
                  <c:v>Μεθοδικό/ Αποτελεσματικό;</c:v>
                </c:pt>
                <c:pt idx="3">
                  <c:v>Με συγκροτημένη άποψη για τις ανάγκες της πόλης;</c:v>
                </c:pt>
                <c:pt idx="4">
                  <c:v>Δραστήριο/ Αποφασιστικό;</c:v>
                </c:pt>
                <c:pt idx="5">
                  <c:v>Προσιτό και φιλικό στους δημότες;</c:v>
                </c:pt>
                <c:pt idx="6">
                  <c:v>Γνώστη των προβλημάτων της πόλης;</c:v>
                </c:pt>
              </c:strCache>
            </c:strRef>
          </c:cat>
          <c:val>
            <c:numRef>
              <c:f>[Book1.xlsx]Sheet1!$D$157:$D$163</c:f>
              <c:numCache>
                <c:formatCode>0.0</c:formatCode>
                <c:ptCount val="7"/>
                <c:pt idx="0">
                  <c:v>17.165668662674651</c:v>
                </c:pt>
                <c:pt idx="1">
                  <c:v>18.962075848303385</c:v>
                </c:pt>
                <c:pt idx="2">
                  <c:v>12.974051896207586</c:v>
                </c:pt>
                <c:pt idx="3">
                  <c:v>12.674650698602797</c:v>
                </c:pt>
                <c:pt idx="4">
                  <c:v>11.776447105788424</c:v>
                </c:pt>
                <c:pt idx="5">
                  <c:v>18.662674650698605</c:v>
                </c:pt>
                <c:pt idx="6">
                  <c:v>9.780439121756487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3C7-4C5D-9C4F-D274537D45E5}"/>
            </c:ext>
          </c:extLst>
        </c:ser>
        <c:dLbls>
          <c:showVal val="1"/>
        </c:dLbls>
        <c:gapWidth val="95"/>
        <c:gapDepth val="95"/>
        <c:shape val="box"/>
        <c:axId val="126744832"/>
        <c:axId val="126763008"/>
        <c:axId val="0"/>
      </c:bar3DChart>
      <c:catAx>
        <c:axId val="126744832"/>
        <c:scaling>
          <c:orientation val="minMax"/>
        </c:scaling>
        <c:axPos val="l"/>
        <c:numFmt formatCode="General" sourceLinked="0"/>
        <c:majorTickMark val="none"/>
        <c:tickLblPos val="nextTo"/>
        <c:crossAx val="126763008"/>
        <c:crosses val="autoZero"/>
        <c:auto val="1"/>
        <c:lblAlgn val="ctr"/>
        <c:lblOffset val="100"/>
      </c:catAx>
      <c:valAx>
        <c:axId val="126763008"/>
        <c:scaling>
          <c:orientation val="minMax"/>
        </c:scaling>
        <c:delete val="1"/>
        <c:axPos val="b"/>
        <c:numFmt formatCode="0%" sourceLinked="1"/>
        <c:tickLblPos val="nextTo"/>
        <c:crossAx val="126744832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[Book1.xlsx]Sheet1!$B$170:$B$172</c:f>
              <c:strCache>
                <c:ptCount val="3"/>
                <c:pt idx="0">
                  <c:v>Επανεκλογή Στέλιου Αγγελούδη</c:v>
                </c:pt>
                <c:pt idx="1">
                  <c:v>Εκλογή κάποιου άλλου</c:v>
                </c:pt>
                <c:pt idx="2">
                  <c:v>ΔΓ/ΔΑ</c:v>
                </c:pt>
              </c:strCache>
            </c:strRef>
          </c:cat>
          <c:val>
            <c:numRef>
              <c:f>[Book1.xlsx]Sheet1!$E$170:$E$172</c:f>
              <c:numCache>
                <c:formatCode>0.0</c:formatCode>
                <c:ptCount val="3"/>
                <c:pt idx="0">
                  <c:v>50.2</c:v>
                </c:pt>
                <c:pt idx="1">
                  <c:v>28.3</c:v>
                </c:pt>
                <c:pt idx="2">
                  <c:v>21.457085828343313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BC8-4DCA-941B-450012DD503B}"/>
            </c:ext>
          </c:extLst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[Book1.xlsx]Sheet1!$B$180:$B$197</c:f>
              <c:strCache>
                <c:ptCount val="18"/>
                <c:pt idx="0">
                  <c:v>Ν.Δ.</c:v>
                </c:pt>
                <c:pt idx="1">
                  <c:v>ΣΥΡΙΖΑ</c:v>
                </c:pt>
                <c:pt idx="2">
                  <c:v>ΠΑΣΟΚ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ΠΛΕΥΣΗ ΕΛΕΥΘΕΡΙΑΣ</c:v>
                </c:pt>
                <c:pt idx="6">
                  <c:v>ΝΙΚΗ</c:v>
                </c:pt>
                <c:pt idx="7">
                  <c:v>ΜΕΡΑ25</c:v>
                </c:pt>
                <c:pt idx="8">
                  <c:v>ΝΕΑ ΑΡΙΣΤΕΡΑ</c:v>
                </c:pt>
                <c:pt idx="9">
                  <c:v>ΦΩΝΗ ΛΟΓΙΚΗΣ</c:v>
                </c:pt>
                <c:pt idx="10">
                  <c:v>ΣΠΑΡΤΙΑΤΕΣ</c:v>
                </c:pt>
                <c:pt idx="11">
                  <c:v>ΔΗΜΟΚΡΑΤΕΣ</c:v>
                </c:pt>
                <c:pt idx="12">
                  <c:v>ΕΛΠΙΔΑ ΓΙΑ ΤΗΝ ΔΗΜΟΚΡΑΤΙΑ</c:v>
                </c:pt>
                <c:pt idx="13">
                  <c:v>ΕΛΑΣ</c:v>
                </c:pt>
                <c:pt idx="14">
                  <c:v>ΑΛΛΟ</c:v>
                </c:pt>
                <c:pt idx="15">
                  <c:v>ΛΕΥΚΟ/ΑΚΥΡΟ</c:v>
                </c:pt>
                <c:pt idx="16">
                  <c:v>ΑΠΟΧΗ</c:v>
                </c:pt>
                <c:pt idx="17">
                  <c:v>ΑΝΑΠΟΦΑΣΙΣΤΟΙ</c:v>
                </c:pt>
              </c:strCache>
            </c:strRef>
          </c:cat>
          <c:val>
            <c:numRef>
              <c:f>[Book1.xlsx]Sheet1!$E$180:$E$197</c:f>
              <c:numCache>
                <c:formatCode>0.0</c:formatCode>
                <c:ptCount val="18"/>
                <c:pt idx="0">
                  <c:v>22.9</c:v>
                </c:pt>
                <c:pt idx="1">
                  <c:v>2.2999999999999998</c:v>
                </c:pt>
                <c:pt idx="2">
                  <c:v>7.2</c:v>
                </c:pt>
                <c:pt idx="3">
                  <c:v>5.6</c:v>
                </c:pt>
                <c:pt idx="4">
                  <c:v>5.5</c:v>
                </c:pt>
                <c:pt idx="5">
                  <c:v>5.0999999999999996</c:v>
                </c:pt>
                <c:pt idx="6">
                  <c:v>1.1000000000000001</c:v>
                </c:pt>
                <c:pt idx="7">
                  <c:v>1.9000000000000001</c:v>
                </c:pt>
                <c:pt idx="8">
                  <c:v>0.5</c:v>
                </c:pt>
                <c:pt idx="9">
                  <c:v>2.2000000000000002</c:v>
                </c:pt>
                <c:pt idx="10">
                  <c:v>0.60000000000000009</c:v>
                </c:pt>
                <c:pt idx="11">
                  <c:v>0.60000000000000009</c:v>
                </c:pt>
                <c:pt idx="12">
                  <c:v>7.4</c:v>
                </c:pt>
                <c:pt idx="13">
                  <c:v>10.3</c:v>
                </c:pt>
                <c:pt idx="14">
                  <c:v>4.0999999999999996</c:v>
                </c:pt>
                <c:pt idx="15">
                  <c:v>1.9960079840319365</c:v>
                </c:pt>
                <c:pt idx="16">
                  <c:v>2.5948103792415171</c:v>
                </c:pt>
                <c:pt idx="17">
                  <c:v>18.063872255489024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79C-4909-B57E-C91ADA104B19}"/>
            </c:ext>
          </c:extLst>
        </c:ser>
        <c:dLbls>
          <c:showVal val="1"/>
        </c:dLbls>
        <c:shape val="box"/>
        <c:axId val="131117440"/>
        <c:axId val="131118976"/>
        <c:axId val="0"/>
      </c:bar3DChart>
      <c:catAx>
        <c:axId val="131117440"/>
        <c:scaling>
          <c:orientation val="minMax"/>
        </c:scaling>
        <c:axPos val="b"/>
        <c:numFmt formatCode="General" sourceLinked="0"/>
        <c:majorTickMark val="none"/>
        <c:tickLblPos val="nextTo"/>
        <c:crossAx val="131118976"/>
        <c:crosses val="autoZero"/>
        <c:auto val="1"/>
        <c:lblAlgn val="ctr"/>
        <c:lblOffset val="100"/>
      </c:catAx>
      <c:valAx>
        <c:axId val="131118976"/>
        <c:scaling>
          <c:orientation val="minMax"/>
        </c:scaling>
        <c:delete val="1"/>
        <c:axPos val="l"/>
        <c:numFmt formatCode="0.0" sourceLinked="1"/>
        <c:tickLblPos val="nextTo"/>
        <c:crossAx val="13111744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[Book1.xlsx]Sheet1!$B$202:$B$217</c:f>
              <c:strCache>
                <c:ptCount val="16"/>
                <c:pt idx="0">
                  <c:v>Ν.Δ.</c:v>
                </c:pt>
                <c:pt idx="1">
                  <c:v>ΣΥΡΙΖΑ</c:v>
                </c:pt>
                <c:pt idx="2">
                  <c:v>ΠΑΣΟΚ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ΠΛΕΥΣΗ ΕΛΕΥΘΕΡΙΑΣ</c:v>
                </c:pt>
                <c:pt idx="6">
                  <c:v>ΝΙΚΗ</c:v>
                </c:pt>
                <c:pt idx="7">
                  <c:v>ΜΕΡΑ25</c:v>
                </c:pt>
                <c:pt idx="8">
                  <c:v>ΝΕΑ ΑΡΙΣΤΕΡΑ</c:v>
                </c:pt>
                <c:pt idx="9">
                  <c:v>ΦΩΝΗ ΛΟΓΙΚΗΣ</c:v>
                </c:pt>
                <c:pt idx="10">
                  <c:v>ΣΠΑΡΤΙΑΤΕΣ</c:v>
                </c:pt>
                <c:pt idx="11">
                  <c:v>ΔΗΜΟΚΡΑΤΕΣ</c:v>
                </c:pt>
                <c:pt idx="12">
                  <c:v>ΕΛΠΙΔΑ ΓΙΑ ΤΗΝ ΔΗΜΟΚΡΑΤΙΑ</c:v>
                </c:pt>
                <c:pt idx="13">
                  <c:v>ΕΛΑΣ</c:v>
                </c:pt>
                <c:pt idx="14">
                  <c:v>ΑΛΛΟ</c:v>
                </c:pt>
                <c:pt idx="15">
                  <c:v>ΑΝΑΠΟΦΑΣΙΣΤΟΙ</c:v>
                </c:pt>
              </c:strCache>
            </c:strRef>
          </c:cat>
          <c:val>
            <c:numRef>
              <c:f>[Book1.xlsx]Sheet1!$E$202:$E$217</c:f>
              <c:numCache>
                <c:formatCode>0.0</c:formatCode>
                <c:ptCount val="16"/>
                <c:pt idx="0">
                  <c:v>24.004192872117397</c:v>
                </c:pt>
                <c:pt idx="1">
                  <c:v>2.4109014675052407</c:v>
                </c:pt>
                <c:pt idx="2">
                  <c:v>7.547169811320753</c:v>
                </c:pt>
                <c:pt idx="3">
                  <c:v>5.8700209643605863</c:v>
                </c:pt>
                <c:pt idx="4">
                  <c:v>5.765199161425576</c:v>
                </c:pt>
                <c:pt idx="5">
                  <c:v>5.3459119496855321</c:v>
                </c:pt>
                <c:pt idx="6">
                  <c:v>1.1530398322851154</c:v>
                </c:pt>
                <c:pt idx="7">
                  <c:v>1.9916142557651988</c:v>
                </c:pt>
                <c:pt idx="8">
                  <c:v>0.52410901467505244</c:v>
                </c:pt>
                <c:pt idx="9">
                  <c:v>2.3060796645702304</c:v>
                </c:pt>
                <c:pt idx="10">
                  <c:v>0.62893081761006309</c:v>
                </c:pt>
                <c:pt idx="11">
                  <c:v>0.62893081761006309</c:v>
                </c:pt>
                <c:pt idx="12">
                  <c:v>7.7568134171907754</c:v>
                </c:pt>
                <c:pt idx="13">
                  <c:v>10.79664570230608</c:v>
                </c:pt>
                <c:pt idx="14">
                  <c:v>4.297693920335429</c:v>
                </c:pt>
                <c:pt idx="15">
                  <c:v>18.934876578080736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408-4D7F-A050-8F4A33AE3159}"/>
            </c:ext>
          </c:extLst>
        </c:ser>
        <c:dLbls>
          <c:showVal val="1"/>
        </c:dLbls>
        <c:shape val="box"/>
        <c:axId val="131164800"/>
        <c:axId val="131166592"/>
        <c:axId val="0"/>
      </c:bar3DChart>
      <c:catAx>
        <c:axId val="131164800"/>
        <c:scaling>
          <c:orientation val="minMax"/>
        </c:scaling>
        <c:axPos val="b"/>
        <c:numFmt formatCode="General" sourceLinked="0"/>
        <c:majorTickMark val="none"/>
        <c:tickLblPos val="nextTo"/>
        <c:crossAx val="131166592"/>
        <c:crosses val="autoZero"/>
        <c:auto val="1"/>
        <c:lblAlgn val="ctr"/>
        <c:lblOffset val="100"/>
      </c:catAx>
      <c:valAx>
        <c:axId val="131166592"/>
        <c:scaling>
          <c:orientation val="minMax"/>
        </c:scaling>
        <c:delete val="1"/>
        <c:axPos val="l"/>
        <c:numFmt formatCode="0.0" sourceLinked="1"/>
        <c:tickLblPos val="nextTo"/>
        <c:crossAx val="13116480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[Book1.xlsx]Sheet1!$B$222:$B$236</c:f>
              <c:strCache>
                <c:ptCount val="15"/>
                <c:pt idx="0">
                  <c:v>Ν.Δ.</c:v>
                </c:pt>
                <c:pt idx="1">
                  <c:v>ΣΥΡΙΖΑ</c:v>
                </c:pt>
                <c:pt idx="2">
                  <c:v>ΠΑΣΟΚ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ΠΛΕΥΣΗ ΕΛΕΥΘΕΡΙΑΣ</c:v>
                </c:pt>
                <c:pt idx="6">
                  <c:v>ΝΙΚΗ</c:v>
                </c:pt>
                <c:pt idx="7">
                  <c:v>ΜΕΡΑ25</c:v>
                </c:pt>
                <c:pt idx="8">
                  <c:v>ΝΕΑ ΑΡΙΣΤΕΡΑ</c:v>
                </c:pt>
                <c:pt idx="9">
                  <c:v>ΦΩΝΗ ΛΟΓΙΚΗΣ</c:v>
                </c:pt>
                <c:pt idx="10">
                  <c:v>ΣΠΑΡΤΙΑΤΕΣ</c:v>
                </c:pt>
                <c:pt idx="11">
                  <c:v>ΔΗΜΟΚΡΑΤΕΣ</c:v>
                </c:pt>
                <c:pt idx="12">
                  <c:v>ΕΛΠΙΔΑ ΓΙΑ ΤΗΝ ΔΗΜΟΚΡΑΤΙΑ</c:v>
                </c:pt>
                <c:pt idx="13">
                  <c:v>ΕΛΑΣ</c:v>
                </c:pt>
                <c:pt idx="14">
                  <c:v>ΑΛΛΟ</c:v>
                </c:pt>
              </c:strCache>
            </c:strRef>
          </c:cat>
          <c:val>
            <c:numRef>
              <c:f>[Book1.xlsx]Sheet1!$E$222:$E$236</c:f>
              <c:numCache>
                <c:formatCode>0.0</c:formatCode>
                <c:ptCount val="15"/>
                <c:pt idx="0">
                  <c:v>29.6248382923674</c:v>
                </c:pt>
                <c:pt idx="1">
                  <c:v>2.9754204398447595</c:v>
                </c:pt>
                <c:pt idx="2">
                  <c:v>9.3143596377749027</c:v>
                </c:pt>
                <c:pt idx="3">
                  <c:v>7.2445019404915909</c:v>
                </c:pt>
                <c:pt idx="4">
                  <c:v>7.115135834411384</c:v>
                </c:pt>
                <c:pt idx="5">
                  <c:v>6.5976714100905554</c:v>
                </c:pt>
                <c:pt idx="6">
                  <c:v>1.4230271668822774</c:v>
                </c:pt>
                <c:pt idx="7">
                  <c:v>2.4579560155239326</c:v>
                </c:pt>
                <c:pt idx="8">
                  <c:v>0.64683053040103511</c:v>
                </c:pt>
                <c:pt idx="9">
                  <c:v>2.8460543337645539</c:v>
                </c:pt>
                <c:pt idx="10">
                  <c:v>0.77619663648124204</c:v>
                </c:pt>
                <c:pt idx="11">
                  <c:v>0.77619663648124204</c:v>
                </c:pt>
                <c:pt idx="12">
                  <c:v>9.5730918499353166</c:v>
                </c:pt>
                <c:pt idx="13">
                  <c:v>13.324708926261319</c:v>
                </c:pt>
                <c:pt idx="14">
                  <c:v>5.3040103492884842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904-4D64-BF6C-A75B1DC9CF77}"/>
            </c:ext>
          </c:extLst>
        </c:ser>
        <c:dLbls>
          <c:showVal val="1"/>
        </c:dLbls>
        <c:shape val="box"/>
        <c:axId val="131277952"/>
        <c:axId val="131279488"/>
        <c:axId val="0"/>
      </c:bar3DChart>
      <c:catAx>
        <c:axId val="131277952"/>
        <c:scaling>
          <c:orientation val="minMax"/>
        </c:scaling>
        <c:axPos val="b"/>
        <c:numFmt formatCode="General" sourceLinked="0"/>
        <c:majorTickMark val="none"/>
        <c:tickLblPos val="nextTo"/>
        <c:crossAx val="131279488"/>
        <c:crosses val="autoZero"/>
        <c:auto val="1"/>
        <c:lblAlgn val="ctr"/>
        <c:lblOffset val="100"/>
      </c:catAx>
      <c:valAx>
        <c:axId val="131279488"/>
        <c:scaling>
          <c:orientation val="minMax"/>
        </c:scaling>
        <c:delete val="1"/>
        <c:axPos val="l"/>
        <c:numFmt formatCode="0.0" sourceLinked="1"/>
        <c:tickLblPos val="nextTo"/>
        <c:crossAx val="13127795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Sheet1!$B$38</c:f>
              <c:strCache>
                <c:ptCount val="1"/>
                <c:pt idx="0">
                  <c:v>ΠΟΛΥ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Sheet1!$A$39:$A$46</c:f>
              <c:strCache>
                <c:ptCount val="8"/>
                <c:pt idx="0">
                  <c:v>...τις υποδομές φροντίδας σκύλων κ.λ.π;</c:v>
                </c:pt>
                <c:pt idx="1">
                  <c:v>...το κυκλοφοριακό;</c:v>
                </c:pt>
                <c:pt idx="2">
                  <c:v>...την κοινωνική πολιτική;</c:v>
                </c:pt>
                <c:pt idx="3">
                  <c:v>...την ασφάλεια στην πόλη;</c:v>
                </c:pt>
                <c:pt idx="4">
                  <c:v>...την συντήρηση / Ανάπτυξη Πρασίνου;</c:v>
                </c:pt>
                <c:pt idx="5">
                  <c:v>...τις πλατείες, τους κοινόχρηστους χώρους;</c:v>
                </c:pt>
                <c:pt idx="6">
                  <c:v>...τον αθλητισμό/ πολιτισμό;</c:v>
                </c:pt>
                <c:pt idx="7">
                  <c:v>...την καθαριότητα;</c:v>
                </c:pt>
              </c:strCache>
            </c:strRef>
          </c:cat>
          <c:val>
            <c:numRef>
              <c:f>Sheet1!$B$39:$B$46</c:f>
              <c:numCache>
                <c:formatCode>0.0</c:formatCode>
                <c:ptCount val="8"/>
                <c:pt idx="0">
                  <c:v>4.6906187624750491</c:v>
                </c:pt>
                <c:pt idx="1">
                  <c:v>5.0999999999999996</c:v>
                </c:pt>
                <c:pt idx="2">
                  <c:v>6.6866267465069855</c:v>
                </c:pt>
                <c:pt idx="3">
                  <c:v>5.0898203592814371</c:v>
                </c:pt>
                <c:pt idx="4">
                  <c:v>7.3852295409181634</c:v>
                </c:pt>
                <c:pt idx="5">
                  <c:v>7.8842315369261469</c:v>
                </c:pt>
                <c:pt idx="6">
                  <c:v>7.3852295409181634</c:v>
                </c:pt>
                <c:pt idx="7">
                  <c:v>12.3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B32-4A12-ACD6-2E482BCCB1C1}"/>
            </c:ext>
          </c:extLst>
        </c:ser>
        <c:ser>
          <c:idx val="1"/>
          <c:order val="1"/>
          <c:tx>
            <c:strRef>
              <c:f>Sheet1!$C$38</c:f>
              <c:strCache>
                <c:ptCount val="1"/>
                <c:pt idx="0">
                  <c:v>ΑΡΚΕΤΑ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Sheet1!$A$39:$A$46</c:f>
              <c:strCache>
                <c:ptCount val="8"/>
                <c:pt idx="0">
                  <c:v>...τις υποδομές φροντίδας σκύλων κ.λ.π;</c:v>
                </c:pt>
                <c:pt idx="1">
                  <c:v>...το κυκλοφοριακό;</c:v>
                </c:pt>
                <c:pt idx="2">
                  <c:v>...την κοινωνική πολιτική;</c:v>
                </c:pt>
                <c:pt idx="3">
                  <c:v>...την ασφάλεια στην πόλη;</c:v>
                </c:pt>
                <c:pt idx="4">
                  <c:v>...την συντήρηση / Ανάπτυξη Πρασίνου;</c:v>
                </c:pt>
                <c:pt idx="5">
                  <c:v>...τις πλατείες, τους κοινόχρηστους χώρους;</c:v>
                </c:pt>
                <c:pt idx="6">
                  <c:v>...τον αθλητισμό/ πολιτισμό;</c:v>
                </c:pt>
                <c:pt idx="7">
                  <c:v>...την καθαριότητα;</c:v>
                </c:pt>
              </c:strCache>
            </c:strRef>
          </c:cat>
          <c:val>
            <c:numRef>
              <c:f>Sheet1!$C$39:$C$46</c:f>
              <c:numCache>
                <c:formatCode>0.0</c:formatCode>
                <c:ptCount val="8"/>
                <c:pt idx="0">
                  <c:v>21.257485029940124</c:v>
                </c:pt>
                <c:pt idx="1">
                  <c:v>25.3</c:v>
                </c:pt>
                <c:pt idx="2">
                  <c:v>27.045908183632733</c:v>
                </c:pt>
                <c:pt idx="3">
                  <c:v>32.834331337325352</c:v>
                </c:pt>
                <c:pt idx="4">
                  <c:v>32.93413173652695</c:v>
                </c:pt>
                <c:pt idx="5">
                  <c:v>34.530938123752492</c:v>
                </c:pt>
                <c:pt idx="6">
                  <c:v>35.129740518962073</c:v>
                </c:pt>
                <c:pt idx="7">
                  <c:v>36.300000000000011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B32-4A12-ACD6-2E482BCCB1C1}"/>
            </c:ext>
          </c:extLst>
        </c:ser>
        <c:ser>
          <c:idx val="2"/>
          <c:order val="2"/>
          <c:tx>
            <c:strRef>
              <c:f>Sheet1!$D$38</c:f>
              <c:strCache>
                <c:ptCount val="1"/>
                <c:pt idx="0">
                  <c:v>ΛΙΓΟ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Sheet1!$A$39:$A$46</c:f>
              <c:strCache>
                <c:ptCount val="8"/>
                <c:pt idx="0">
                  <c:v>...τις υποδομές φροντίδας σκύλων κ.λ.π;</c:v>
                </c:pt>
                <c:pt idx="1">
                  <c:v>...το κυκλοφοριακό;</c:v>
                </c:pt>
                <c:pt idx="2">
                  <c:v>...την κοινωνική πολιτική;</c:v>
                </c:pt>
                <c:pt idx="3">
                  <c:v>...την ασφάλεια στην πόλη;</c:v>
                </c:pt>
                <c:pt idx="4">
                  <c:v>...την συντήρηση / Ανάπτυξη Πρασίνου;</c:v>
                </c:pt>
                <c:pt idx="5">
                  <c:v>...τις πλατείες, τους κοινόχρηστους χώρους;</c:v>
                </c:pt>
                <c:pt idx="6">
                  <c:v>...τον αθλητισμό/ πολιτισμό;</c:v>
                </c:pt>
                <c:pt idx="7">
                  <c:v>...την καθαριότητα;</c:v>
                </c:pt>
              </c:strCache>
            </c:strRef>
          </c:cat>
          <c:val>
            <c:numRef>
              <c:f>Sheet1!$D$39:$D$46</c:f>
              <c:numCache>
                <c:formatCode>0.0</c:formatCode>
                <c:ptCount val="8"/>
                <c:pt idx="0">
                  <c:v>25.948103792415168</c:v>
                </c:pt>
                <c:pt idx="1">
                  <c:v>31.6</c:v>
                </c:pt>
                <c:pt idx="2">
                  <c:v>26.64670658682634</c:v>
                </c:pt>
                <c:pt idx="3">
                  <c:v>32.834331337325352</c:v>
                </c:pt>
                <c:pt idx="4">
                  <c:v>37.5249500998004</c:v>
                </c:pt>
                <c:pt idx="5">
                  <c:v>34.131736526946106</c:v>
                </c:pt>
                <c:pt idx="6">
                  <c:v>27.445109780439118</c:v>
                </c:pt>
                <c:pt idx="7">
                  <c:v>33.4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B32-4A12-ACD6-2E482BCCB1C1}"/>
            </c:ext>
          </c:extLst>
        </c:ser>
        <c:ser>
          <c:idx val="3"/>
          <c:order val="3"/>
          <c:tx>
            <c:strRef>
              <c:f>Sheet1!$E$38</c:f>
              <c:strCache>
                <c:ptCount val="1"/>
                <c:pt idx="0">
                  <c:v>ΚΑΘΟΛΟΥ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Sheet1!$A$39:$A$46</c:f>
              <c:strCache>
                <c:ptCount val="8"/>
                <c:pt idx="0">
                  <c:v>...τις υποδομές φροντίδας σκύλων κ.λ.π;</c:v>
                </c:pt>
                <c:pt idx="1">
                  <c:v>...το κυκλοφοριακό;</c:v>
                </c:pt>
                <c:pt idx="2">
                  <c:v>...την κοινωνική πολιτική;</c:v>
                </c:pt>
                <c:pt idx="3">
                  <c:v>...την ασφάλεια στην πόλη;</c:v>
                </c:pt>
                <c:pt idx="4">
                  <c:v>...την συντήρηση / Ανάπτυξη Πρασίνου;</c:v>
                </c:pt>
                <c:pt idx="5">
                  <c:v>...τις πλατείες, τους κοινόχρηστους χώρους;</c:v>
                </c:pt>
                <c:pt idx="6">
                  <c:v>...τον αθλητισμό/ πολιτισμό;</c:v>
                </c:pt>
                <c:pt idx="7">
                  <c:v>...την καθαριότητα;</c:v>
                </c:pt>
              </c:strCache>
            </c:strRef>
          </c:cat>
          <c:val>
            <c:numRef>
              <c:f>Sheet1!$E$39:$E$46</c:f>
              <c:numCache>
                <c:formatCode>0.0</c:formatCode>
                <c:ptCount val="8"/>
                <c:pt idx="0">
                  <c:v>24.251497005988025</c:v>
                </c:pt>
                <c:pt idx="1">
                  <c:v>31.8</c:v>
                </c:pt>
                <c:pt idx="2">
                  <c:v>15.568862275449103</c:v>
                </c:pt>
                <c:pt idx="3">
                  <c:v>22.65469061876248</c:v>
                </c:pt>
                <c:pt idx="4">
                  <c:v>19.760479041916163</c:v>
                </c:pt>
                <c:pt idx="5">
                  <c:v>18.762475049900196</c:v>
                </c:pt>
                <c:pt idx="6">
                  <c:v>13.373253493013973</c:v>
                </c:pt>
                <c:pt idx="7">
                  <c:v>17.100000000000001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B32-4A12-ACD6-2E482BCCB1C1}"/>
            </c:ext>
          </c:extLst>
        </c:ser>
        <c:ser>
          <c:idx val="4"/>
          <c:order val="4"/>
          <c:tx>
            <c:strRef>
              <c:f>Sheet1!$F$38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Sheet1!$A$39:$A$46</c:f>
              <c:strCache>
                <c:ptCount val="8"/>
                <c:pt idx="0">
                  <c:v>...τις υποδομές φροντίδας σκύλων κ.λ.π;</c:v>
                </c:pt>
                <c:pt idx="1">
                  <c:v>...το κυκλοφοριακό;</c:v>
                </c:pt>
                <c:pt idx="2">
                  <c:v>...την κοινωνική πολιτική;</c:v>
                </c:pt>
                <c:pt idx="3">
                  <c:v>...την ασφάλεια στην πόλη;</c:v>
                </c:pt>
                <c:pt idx="4">
                  <c:v>...την συντήρηση / Ανάπτυξη Πρασίνου;</c:v>
                </c:pt>
                <c:pt idx="5">
                  <c:v>...τις πλατείες, τους κοινόχρηστους χώρους;</c:v>
                </c:pt>
                <c:pt idx="6">
                  <c:v>...τον αθλητισμό/ πολιτισμό;</c:v>
                </c:pt>
                <c:pt idx="7">
                  <c:v>...την καθαριότητα;</c:v>
                </c:pt>
              </c:strCache>
            </c:strRef>
          </c:cat>
          <c:val>
            <c:numRef>
              <c:f>Sheet1!$F$39:$F$46</c:f>
              <c:numCache>
                <c:formatCode>0.0</c:formatCode>
                <c:ptCount val="8"/>
                <c:pt idx="0">
                  <c:v>23.852295409181636</c:v>
                </c:pt>
                <c:pt idx="1">
                  <c:v>6.1876247504990012</c:v>
                </c:pt>
                <c:pt idx="2">
                  <c:v>24.051896207584832</c:v>
                </c:pt>
                <c:pt idx="3">
                  <c:v>6.5868263473053883</c:v>
                </c:pt>
                <c:pt idx="4">
                  <c:v>2.3952095808383227</c:v>
                </c:pt>
                <c:pt idx="5">
                  <c:v>4.6906187624750491</c:v>
                </c:pt>
                <c:pt idx="6">
                  <c:v>16.666666666666668</c:v>
                </c:pt>
                <c:pt idx="7">
                  <c:v>0.89820359281437123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B32-4A12-ACD6-2E482BCCB1C1}"/>
            </c:ext>
          </c:extLst>
        </c:ser>
        <c:dLbls>
          <c:showVal val="1"/>
        </c:dLbls>
        <c:gapWidth val="95"/>
        <c:gapDepth val="95"/>
        <c:shape val="box"/>
        <c:axId val="122184832"/>
        <c:axId val="122186368"/>
        <c:axId val="0"/>
      </c:bar3DChart>
      <c:catAx>
        <c:axId val="122184832"/>
        <c:scaling>
          <c:orientation val="minMax"/>
        </c:scaling>
        <c:axPos val="l"/>
        <c:numFmt formatCode="General" sourceLinked="0"/>
        <c:majorTickMark val="none"/>
        <c:tickLblPos val="nextTo"/>
        <c:crossAx val="122186368"/>
        <c:crosses val="autoZero"/>
        <c:auto val="1"/>
        <c:lblAlgn val="ctr"/>
        <c:lblOffset val="100"/>
      </c:catAx>
      <c:valAx>
        <c:axId val="122186368"/>
        <c:scaling>
          <c:orientation val="minMax"/>
        </c:scaling>
        <c:delete val="1"/>
        <c:axPos val="b"/>
        <c:numFmt formatCode="0%" sourceLinked="1"/>
        <c:tickLblPos val="nextTo"/>
        <c:crossAx val="122184832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[Book1.xlsx]Sheet1!$B$58</c:f>
              <c:strCache>
                <c:ptCount val="1"/>
                <c:pt idx="0">
                  <c:v>ΝΑΙ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[Book1.xlsx]Sheet1!$A$59:$A$60</c:f>
              <c:strCache>
                <c:ptCount val="2"/>
                <c:pt idx="0">
                  <c:v>...αναβάθμισε την ποιότητα ζωής στην πόλη;</c:v>
                </c:pt>
                <c:pt idx="1">
                  <c:v>..διευκόλυνε την μετακίνηση των πολιτών και ανακούφισε το κυκλοφοριακό πρόβλημα;</c:v>
                </c:pt>
              </c:strCache>
            </c:strRef>
          </c:cat>
          <c:val>
            <c:numRef>
              <c:f>[Book1.xlsx]Sheet1!$B$59:$B$60</c:f>
              <c:numCache>
                <c:formatCode>0.0</c:formatCode>
                <c:ptCount val="2"/>
                <c:pt idx="0">
                  <c:v>59.181636726546905</c:v>
                </c:pt>
                <c:pt idx="1">
                  <c:v>59.980039920159683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EA9-4448-9940-028740912BCC}"/>
            </c:ext>
          </c:extLst>
        </c:ser>
        <c:ser>
          <c:idx val="1"/>
          <c:order val="1"/>
          <c:tx>
            <c:strRef>
              <c:f>[Book1.xlsx]Sheet1!$C$58</c:f>
              <c:strCache>
                <c:ptCount val="1"/>
                <c:pt idx="0">
                  <c:v>ΜΑΛΛΟΝ ΝΑΙ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[Book1.xlsx]Sheet1!$A$59:$A$60</c:f>
              <c:strCache>
                <c:ptCount val="2"/>
                <c:pt idx="0">
                  <c:v>...αναβάθμισε την ποιότητα ζωής στην πόλη;</c:v>
                </c:pt>
                <c:pt idx="1">
                  <c:v>..διευκόλυνε την μετακίνηση των πολιτών και ανακούφισε το κυκλοφοριακό πρόβλημα;</c:v>
                </c:pt>
              </c:strCache>
            </c:strRef>
          </c:cat>
          <c:val>
            <c:numRef>
              <c:f>[Book1.xlsx]Sheet1!$C$59:$C$60</c:f>
              <c:numCache>
                <c:formatCode>0.0</c:formatCode>
                <c:ptCount val="2"/>
                <c:pt idx="0">
                  <c:v>25.948103792415168</c:v>
                </c:pt>
                <c:pt idx="1">
                  <c:v>27.045908183632733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EA9-4448-9940-028740912BCC}"/>
            </c:ext>
          </c:extLst>
        </c:ser>
        <c:ser>
          <c:idx val="2"/>
          <c:order val="2"/>
          <c:tx>
            <c:strRef>
              <c:f>[Book1.xlsx]Sheet1!$D$58</c:f>
              <c:strCache>
                <c:ptCount val="1"/>
                <c:pt idx="0">
                  <c:v>ΜΑΛΛΟΝ 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[Book1.xlsx]Sheet1!$A$59:$A$60</c:f>
              <c:strCache>
                <c:ptCount val="2"/>
                <c:pt idx="0">
                  <c:v>...αναβάθμισε την ποιότητα ζωής στην πόλη;</c:v>
                </c:pt>
                <c:pt idx="1">
                  <c:v>..διευκόλυνε την μετακίνηση των πολιτών και ανακούφισε το κυκλοφοριακό πρόβλημα;</c:v>
                </c:pt>
              </c:strCache>
            </c:strRef>
          </c:cat>
          <c:val>
            <c:numRef>
              <c:f>[Book1.xlsx]Sheet1!$D$59:$D$60</c:f>
              <c:numCache>
                <c:formatCode>0.0</c:formatCode>
                <c:ptCount val="2"/>
                <c:pt idx="0">
                  <c:v>6.9860279441117772</c:v>
                </c:pt>
                <c:pt idx="1">
                  <c:v>6.2874251497005975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EA9-4448-9940-028740912BCC}"/>
            </c:ext>
          </c:extLst>
        </c:ser>
        <c:ser>
          <c:idx val="3"/>
          <c:order val="3"/>
          <c:tx>
            <c:strRef>
              <c:f>[Book1.xlsx]Sheet1!$E$58</c:f>
              <c:strCache>
                <c:ptCount val="1"/>
                <c:pt idx="0">
                  <c:v>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[Book1.xlsx]Sheet1!$A$59:$A$60</c:f>
              <c:strCache>
                <c:ptCount val="2"/>
                <c:pt idx="0">
                  <c:v>...αναβάθμισε την ποιότητα ζωής στην πόλη;</c:v>
                </c:pt>
                <c:pt idx="1">
                  <c:v>..διευκόλυνε την μετακίνηση των πολιτών και ανακούφισε το κυκλοφοριακό πρόβλημα;</c:v>
                </c:pt>
              </c:strCache>
            </c:strRef>
          </c:cat>
          <c:val>
            <c:numRef>
              <c:f>[Book1.xlsx]Sheet1!$E$59:$E$60</c:f>
              <c:numCache>
                <c:formatCode>0.0</c:formatCode>
                <c:ptCount val="2"/>
                <c:pt idx="0">
                  <c:v>5.3892215568862278</c:v>
                </c:pt>
                <c:pt idx="1">
                  <c:v>4.5908183632734518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EA9-4448-9940-028740912BCC}"/>
            </c:ext>
          </c:extLst>
        </c:ser>
        <c:ser>
          <c:idx val="4"/>
          <c:order val="4"/>
          <c:tx>
            <c:strRef>
              <c:f>[Book1.xlsx]Sheet1!$F$58</c:f>
              <c:strCache>
                <c:ptCount val="1"/>
                <c:pt idx="0">
                  <c:v>ΔΓ/ΔΑ</c:v>
                </c:pt>
              </c:strCache>
            </c:strRef>
          </c:tx>
          <c:dLbls>
            <c:dLbl>
              <c:idx val="0"/>
              <c:layout>
                <c:manualLayout>
                  <c:x val="2.0853698273053115E-2"/>
                  <c:y val="-9.625069949636264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5B-4E9C-8A43-19365365BE70}"/>
                </c:ext>
              </c:extLst>
            </c:dLbl>
            <c:dLbl>
              <c:idx val="1"/>
              <c:layout>
                <c:manualLayout>
                  <c:x val="3.9100684261974585E-3"/>
                  <c:y val="-7.834359261331846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65B-4E9C-8A43-19365365BE70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[Book1.xlsx]Sheet1!$A$59:$A$60</c:f>
              <c:strCache>
                <c:ptCount val="2"/>
                <c:pt idx="0">
                  <c:v>...αναβάθμισε την ποιότητα ζωής στην πόλη;</c:v>
                </c:pt>
                <c:pt idx="1">
                  <c:v>..διευκόλυνε την μετακίνηση των πολιτών και ανακούφισε το κυκλοφοριακό πρόβλημα;</c:v>
                </c:pt>
              </c:strCache>
            </c:strRef>
          </c:cat>
          <c:val>
            <c:numRef>
              <c:f>[Book1.xlsx]Sheet1!$F$59:$F$60</c:f>
              <c:numCache>
                <c:formatCode>0.0</c:formatCode>
                <c:ptCount val="2"/>
                <c:pt idx="0">
                  <c:v>2.4950099800399199</c:v>
                </c:pt>
                <c:pt idx="1">
                  <c:v>2.0958083832335324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EA9-4448-9940-028740912BCC}"/>
            </c:ext>
          </c:extLst>
        </c:ser>
        <c:dLbls>
          <c:showVal val="1"/>
        </c:dLbls>
        <c:gapWidth val="95"/>
        <c:gapDepth val="95"/>
        <c:shape val="box"/>
        <c:axId val="122749696"/>
        <c:axId val="122751232"/>
        <c:axId val="0"/>
      </c:bar3DChart>
      <c:catAx>
        <c:axId val="122749696"/>
        <c:scaling>
          <c:orientation val="minMax"/>
        </c:scaling>
        <c:axPos val="l"/>
        <c:numFmt formatCode="General" sourceLinked="0"/>
        <c:majorTickMark val="none"/>
        <c:tickLblPos val="nextTo"/>
        <c:crossAx val="122751232"/>
        <c:crosses val="autoZero"/>
        <c:auto val="1"/>
        <c:lblAlgn val="ctr"/>
        <c:lblOffset val="100"/>
      </c:catAx>
      <c:valAx>
        <c:axId val="122751232"/>
        <c:scaling>
          <c:orientation val="minMax"/>
        </c:scaling>
        <c:delete val="1"/>
        <c:axPos val="b"/>
        <c:numFmt formatCode="0%" sourceLinked="1"/>
        <c:tickLblPos val="nextTo"/>
        <c:crossAx val="122749696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[Book1.xlsx]Sheet1!$B$66:$B$68</c:f>
              <c:strCache>
                <c:ptCount val="3"/>
                <c:pt idx="0">
                  <c:v>ΝΑΙ/ΜΑΛΛΟΝ ΝΑΙ</c:v>
                </c:pt>
                <c:pt idx="1">
                  <c:v>ΜΑΛΛΟΝ ΟΧΙ/ΟΧΙ</c:v>
                </c:pt>
                <c:pt idx="2">
                  <c:v>ΔΓ/ΔΑ</c:v>
                </c:pt>
              </c:strCache>
            </c:strRef>
          </c:cat>
          <c:val>
            <c:numRef>
              <c:f>[Book1.xlsx]Sheet1!$E$66:$E$68</c:f>
              <c:numCache>
                <c:formatCode>0.0</c:formatCode>
                <c:ptCount val="3"/>
                <c:pt idx="0">
                  <c:v>71.556886227544894</c:v>
                </c:pt>
                <c:pt idx="1">
                  <c:v>22.854291417165673</c:v>
                </c:pt>
                <c:pt idx="2">
                  <c:v>5.5888223552894214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C1-4420-8D4B-6F0663666701}"/>
            </c:ext>
          </c:extLst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[Book1.xlsx]Sheet1!$B$75:$B$77</c:f>
              <c:strCache>
                <c:ptCount val="3"/>
                <c:pt idx="0">
                  <c:v>ΝΑΙ/ΜΑΛΛΟΝ ΝΑΙ</c:v>
                </c:pt>
                <c:pt idx="1">
                  <c:v>ΜΑΛΛΟΝ ΟΧΙ/ΟΧΙ</c:v>
                </c:pt>
                <c:pt idx="2">
                  <c:v>ΔΓ/ΔΑ</c:v>
                </c:pt>
              </c:strCache>
            </c:strRef>
          </c:cat>
          <c:val>
            <c:numRef>
              <c:f>[Book1.xlsx]Sheet1!$E$75:$E$77</c:f>
              <c:numCache>
                <c:formatCode>0.0</c:formatCode>
                <c:ptCount val="3"/>
                <c:pt idx="0">
                  <c:v>73.153692614770449</c:v>
                </c:pt>
                <c:pt idx="1">
                  <c:v>17.864271457085831</c:v>
                </c:pt>
                <c:pt idx="2">
                  <c:v>8.9820359281437145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2E5-443B-AE65-D2D1B992F01C}"/>
            </c:ext>
          </c:extLst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[Book1.xlsx]Sheet1!$B$84:$B$88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[Book1.xlsx]Sheet1!$E$84:$E$88</c:f>
              <c:numCache>
                <c:formatCode>0.0</c:formatCode>
                <c:ptCount val="5"/>
                <c:pt idx="0">
                  <c:v>10.678642714570858</c:v>
                </c:pt>
                <c:pt idx="1">
                  <c:v>45.309381237524953</c:v>
                </c:pt>
                <c:pt idx="2">
                  <c:v>33.732534930139742</c:v>
                </c:pt>
                <c:pt idx="3">
                  <c:v>6.7864271457085836</c:v>
                </c:pt>
                <c:pt idx="4">
                  <c:v>3.4930139720558877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DDD-4FFE-96A0-4EF2CD4FB80F}"/>
            </c:ext>
          </c:extLst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Sheet1!$B$99</c:f>
              <c:strCache>
                <c:ptCount val="1"/>
                <c:pt idx="0">
                  <c:v>ΘΕΤΙΚΗ/ΜΑΛΛΟΝ ΘΕΤΙΚΗ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Sheet1!$A$100:$A$106</c:f>
              <c:strCache>
                <c:ptCount val="7"/>
                <c:pt idx="0">
                  <c:v>Τομπουλίδης Βασίλης</c:v>
                </c:pt>
                <c:pt idx="1">
                  <c:v>Στέργιος Καλόγηρος</c:v>
                </c:pt>
                <c:pt idx="2">
                  <c:v>Νικήσιανης Νίκος- Η ΠΟΛΗ ΑΝΑΠΟΔΑ</c:v>
                </c:pt>
                <c:pt idx="3">
                  <c:v>Τσαβλής Δρόσος</c:v>
                </c:pt>
                <c:pt idx="4">
                  <c:v>Σπύρος Πέγκας</c:v>
                </c:pt>
                <c:pt idx="5">
                  <c:v>Ζέρβας Κώστας</c:v>
                </c:pt>
                <c:pt idx="6">
                  <c:v>Στέλιος Αγγελούδης</c:v>
                </c:pt>
              </c:strCache>
            </c:strRef>
          </c:cat>
          <c:val>
            <c:numRef>
              <c:f>Sheet1!$B$100:$B$106</c:f>
              <c:numCache>
                <c:formatCode>0.0</c:formatCode>
                <c:ptCount val="7"/>
                <c:pt idx="0">
                  <c:v>13.473053892215569</c:v>
                </c:pt>
                <c:pt idx="1">
                  <c:v>13.972055888223554</c:v>
                </c:pt>
                <c:pt idx="2">
                  <c:v>15.169660678642716</c:v>
                </c:pt>
                <c:pt idx="3">
                  <c:v>15.668662674650699</c:v>
                </c:pt>
                <c:pt idx="4">
                  <c:v>20.993914807302229</c:v>
                </c:pt>
                <c:pt idx="5">
                  <c:v>22.312373225152133</c:v>
                </c:pt>
                <c:pt idx="6">
                  <c:v>67.3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7C5-4C6A-ABC7-AB27CFD7AFFE}"/>
            </c:ext>
          </c:extLst>
        </c:ser>
        <c:ser>
          <c:idx val="1"/>
          <c:order val="1"/>
          <c:tx>
            <c:strRef>
              <c:f>Sheet1!$C$99</c:f>
              <c:strCache>
                <c:ptCount val="1"/>
                <c:pt idx="0">
                  <c:v>ΜΑΛΛΟΝ ΑΡΝΗΤΙΚΗ/ΑΡΝΗΤΙΚΗ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Sheet1!$A$100:$A$106</c:f>
              <c:strCache>
                <c:ptCount val="7"/>
                <c:pt idx="0">
                  <c:v>Τομπουλίδης Βασίλης</c:v>
                </c:pt>
                <c:pt idx="1">
                  <c:v>Στέργιος Καλόγηρος</c:v>
                </c:pt>
                <c:pt idx="2">
                  <c:v>Νικήσιανης Νίκος- Η ΠΟΛΗ ΑΝΑΠΟΔΑ</c:v>
                </c:pt>
                <c:pt idx="3">
                  <c:v>Τσαβλής Δρόσος</c:v>
                </c:pt>
                <c:pt idx="4">
                  <c:v>Σπύρος Πέγκας</c:v>
                </c:pt>
                <c:pt idx="5">
                  <c:v>Ζέρβας Κώστας</c:v>
                </c:pt>
                <c:pt idx="6">
                  <c:v>Στέλιος Αγγελούδης</c:v>
                </c:pt>
              </c:strCache>
            </c:strRef>
          </c:cat>
          <c:val>
            <c:numRef>
              <c:f>Sheet1!$C$100:$C$106</c:f>
              <c:numCache>
                <c:formatCode>0.0</c:formatCode>
                <c:ptCount val="7"/>
                <c:pt idx="0">
                  <c:v>20.259481037924147</c:v>
                </c:pt>
                <c:pt idx="1">
                  <c:v>24.950099800399194</c:v>
                </c:pt>
                <c:pt idx="2">
                  <c:v>21.357285429141719</c:v>
                </c:pt>
                <c:pt idx="3">
                  <c:v>18.762475049900196</c:v>
                </c:pt>
                <c:pt idx="4">
                  <c:v>24.44219066937119</c:v>
                </c:pt>
                <c:pt idx="5">
                  <c:v>61.764705882352949</c:v>
                </c:pt>
                <c:pt idx="6">
                  <c:v>22.4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7C5-4C6A-ABC7-AB27CFD7AFFE}"/>
            </c:ext>
          </c:extLst>
        </c:ser>
        <c:ser>
          <c:idx val="2"/>
          <c:order val="2"/>
          <c:tx>
            <c:strRef>
              <c:f>Sheet1!$D$99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Sheet1!$A$100:$A$106</c:f>
              <c:strCache>
                <c:ptCount val="7"/>
                <c:pt idx="0">
                  <c:v>Τομπουλίδης Βασίλης</c:v>
                </c:pt>
                <c:pt idx="1">
                  <c:v>Στέργιος Καλόγηρος</c:v>
                </c:pt>
                <c:pt idx="2">
                  <c:v>Νικήσιανης Νίκος- Η ΠΟΛΗ ΑΝΑΠΟΔΑ</c:v>
                </c:pt>
                <c:pt idx="3">
                  <c:v>Τσαβλής Δρόσος</c:v>
                </c:pt>
                <c:pt idx="4">
                  <c:v>Σπύρος Πέγκας</c:v>
                </c:pt>
                <c:pt idx="5">
                  <c:v>Ζέρβας Κώστας</c:v>
                </c:pt>
                <c:pt idx="6">
                  <c:v>Στέλιος Αγγελούδης</c:v>
                </c:pt>
              </c:strCache>
            </c:strRef>
          </c:cat>
          <c:val>
            <c:numRef>
              <c:f>Sheet1!$D$100:$D$106</c:f>
              <c:numCache>
                <c:formatCode>0.0</c:formatCode>
                <c:ptCount val="7"/>
                <c:pt idx="0">
                  <c:v>66.267465069860307</c:v>
                </c:pt>
                <c:pt idx="1">
                  <c:v>61.077844311377241</c:v>
                </c:pt>
                <c:pt idx="2">
                  <c:v>63.47305389221556</c:v>
                </c:pt>
                <c:pt idx="3">
                  <c:v>65.568862275449092</c:v>
                </c:pt>
                <c:pt idx="4">
                  <c:v>54.563894523326567</c:v>
                </c:pt>
                <c:pt idx="5">
                  <c:v>15.922920892494929</c:v>
                </c:pt>
                <c:pt idx="6">
                  <c:v>10.27944111776447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7C5-4C6A-ABC7-AB27CFD7AFFE}"/>
            </c:ext>
          </c:extLst>
        </c:ser>
        <c:dLbls>
          <c:showVal val="1"/>
        </c:dLbls>
        <c:gapWidth val="95"/>
        <c:gapDepth val="95"/>
        <c:shape val="box"/>
        <c:axId val="123428224"/>
        <c:axId val="123442304"/>
        <c:axId val="0"/>
      </c:bar3DChart>
      <c:catAx>
        <c:axId val="123428224"/>
        <c:scaling>
          <c:orientation val="minMax"/>
        </c:scaling>
        <c:axPos val="l"/>
        <c:numFmt formatCode="General" sourceLinked="0"/>
        <c:majorTickMark val="none"/>
        <c:tickLblPos val="nextTo"/>
        <c:crossAx val="123442304"/>
        <c:crosses val="autoZero"/>
        <c:auto val="1"/>
        <c:lblAlgn val="ctr"/>
        <c:lblOffset val="100"/>
      </c:catAx>
      <c:valAx>
        <c:axId val="123442304"/>
        <c:scaling>
          <c:orientation val="minMax"/>
        </c:scaling>
        <c:delete val="1"/>
        <c:axPos val="b"/>
        <c:numFmt formatCode="0%" sourceLinked="1"/>
        <c:tickLblPos val="nextTo"/>
        <c:crossAx val="123428224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[Book1.xlsx]Sheet1!$A$106</c:f>
              <c:strCache>
                <c:ptCount val="1"/>
                <c:pt idx="0">
                  <c:v>Στέλιος Αγγελούδης</c:v>
                </c:pt>
              </c:strCache>
            </c:strRef>
          </c:tx>
          <c:explosion val="25"/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[Book1.xlsx]Sheet1!$B$99:$D$99</c:f>
              <c:strCache>
                <c:ptCount val="3"/>
                <c:pt idx="0">
                  <c:v>ΘΕΤΙΚΗ/ΜΑΛΛΟΝ ΘΕΤΙΚΗ</c:v>
                </c:pt>
                <c:pt idx="1">
                  <c:v>ΜΑΛΛΟΝ ΑΡΝΗΤΙΚΗ/ΑΡΝΗΤΙΚΗ</c:v>
                </c:pt>
                <c:pt idx="2">
                  <c:v>ΔΓ/ΔΑ</c:v>
                </c:pt>
              </c:strCache>
            </c:strRef>
          </c:cat>
          <c:val>
            <c:numRef>
              <c:f>[Book1.xlsx]Sheet1!$B$106:$D$106</c:f>
              <c:numCache>
                <c:formatCode>0.0</c:formatCode>
                <c:ptCount val="3"/>
                <c:pt idx="0">
                  <c:v>67.3</c:v>
                </c:pt>
                <c:pt idx="1">
                  <c:v>22.4</c:v>
                </c:pt>
                <c:pt idx="2">
                  <c:v>10.27944111776447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00-4F1C-9D75-CE5A7B38F225}"/>
            </c:ext>
          </c:extLst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[Book1.xlsx]Sheet1!$B$113:$B$117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[Book1.xlsx]Sheet1!$E$113:$E$117</c:f>
              <c:numCache>
                <c:formatCode>0.0</c:formatCode>
                <c:ptCount val="5"/>
                <c:pt idx="0">
                  <c:v>9.3812375249501017</c:v>
                </c:pt>
                <c:pt idx="1">
                  <c:v>45.608782435129754</c:v>
                </c:pt>
                <c:pt idx="2">
                  <c:v>33.333333333333336</c:v>
                </c:pt>
                <c:pt idx="3">
                  <c:v>8.6826347305389238</c:v>
                </c:pt>
                <c:pt idx="4">
                  <c:v>2.9940119760479047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1A-42D1-8E1D-A6FFF12D1F93}"/>
            </c:ext>
          </c:extLst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75000"/>
            </a:schemeClr>
          </a:solidFill>
        </a:defRPr>
      </a:pPr>
      <a:endParaRPr lang="el-G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50623-DBE4-471C-B59A-721A87247058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2FD9B-6FF8-497C-8F36-FA5359E0BC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9181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409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276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2046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2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7089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3210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2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9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8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1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2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6352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0393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3" indent="0">
              <a:buNone/>
              <a:defRPr sz="2400" b="1"/>
            </a:lvl2pPr>
            <a:lvl3pPr marL="1081805" indent="0">
              <a:buNone/>
              <a:defRPr sz="2100" b="1"/>
            </a:lvl3pPr>
            <a:lvl4pPr marL="1622712" indent="0">
              <a:buNone/>
              <a:defRPr sz="1900" b="1"/>
            </a:lvl4pPr>
            <a:lvl5pPr marL="2163614" indent="0">
              <a:buNone/>
              <a:defRPr sz="1900" b="1"/>
            </a:lvl5pPr>
            <a:lvl6pPr marL="2704519" indent="0">
              <a:buNone/>
              <a:defRPr sz="1900" b="1"/>
            </a:lvl6pPr>
            <a:lvl7pPr marL="3245425" indent="0">
              <a:buNone/>
              <a:defRPr sz="1900" b="1"/>
            </a:lvl7pPr>
            <a:lvl8pPr marL="3786329" indent="0">
              <a:buNone/>
              <a:defRPr sz="1900" b="1"/>
            </a:lvl8pPr>
            <a:lvl9pPr marL="4327231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3" indent="0">
              <a:buNone/>
              <a:defRPr sz="2400" b="1"/>
            </a:lvl2pPr>
            <a:lvl3pPr marL="1081805" indent="0">
              <a:buNone/>
              <a:defRPr sz="2100" b="1"/>
            </a:lvl3pPr>
            <a:lvl4pPr marL="1622712" indent="0">
              <a:buNone/>
              <a:defRPr sz="1900" b="1"/>
            </a:lvl4pPr>
            <a:lvl5pPr marL="2163614" indent="0">
              <a:buNone/>
              <a:defRPr sz="1900" b="1"/>
            </a:lvl5pPr>
            <a:lvl6pPr marL="2704519" indent="0">
              <a:buNone/>
              <a:defRPr sz="1900" b="1"/>
            </a:lvl6pPr>
            <a:lvl7pPr marL="3245425" indent="0">
              <a:buNone/>
              <a:defRPr sz="1900" b="1"/>
            </a:lvl7pPr>
            <a:lvl8pPr marL="3786329" indent="0">
              <a:buNone/>
              <a:defRPr sz="1900" b="1"/>
            </a:lvl8pPr>
            <a:lvl9pPr marL="4327231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65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22575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78549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9"/>
            <a:ext cx="6052454" cy="6930249"/>
          </a:xfrm>
        </p:spPr>
        <p:txBody>
          <a:bodyPr/>
          <a:lstStyle>
            <a:lvl1pPr>
              <a:defRPr sz="3799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9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3" indent="0">
              <a:buNone/>
              <a:defRPr sz="1399"/>
            </a:lvl2pPr>
            <a:lvl3pPr marL="1081805" indent="0">
              <a:buNone/>
              <a:defRPr sz="1201"/>
            </a:lvl3pPr>
            <a:lvl4pPr marL="1622712" indent="0">
              <a:buNone/>
              <a:defRPr sz="1100"/>
            </a:lvl4pPr>
            <a:lvl5pPr marL="2163614" indent="0">
              <a:buNone/>
              <a:defRPr sz="1100"/>
            </a:lvl5pPr>
            <a:lvl6pPr marL="2704519" indent="0">
              <a:buNone/>
              <a:defRPr sz="1100"/>
            </a:lvl6pPr>
            <a:lvl7pPr marL="3245425" indent="0">
              <a:buNone/>
              <a:defRPr sz="1100"/>
            </a:lvl7pPr>
            <a:lvl8pPr marL="3786329" indent="0">
              <a:buNone/>
              <a:defRPr sz="1100"/>
            </a:lvl8pPr>
            <a:lvl9pPr marL="4327231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753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2951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799"/>
            </a:lvl1pPr>
            <a:lvl2pPr marL="540903" indent="0">
              <a:buNone/>
              <a:defRPr sz="3300"/>
            </a:lvl2pPr>
            <a:lvl3pPr marL="1081805" indent="0">
              <a:buNone/>
              <a:defRPr sz="2800"/>
            </a:lvl3pPr>
            <a:lvl4pPr marL="1622712" indent="0">
              <a:buNone/>
              <a:defRPr sz="2400"/>
            </a:lvl4pPr>
            <a:lvl5pPr marL="2163614" indent="0">
              <a:buNone/>
              <a:defRPr sz="2400"/>
            </a:lvl5pPr>
            <a:lvl6pPr marL="2704519" indent="0">
              <a:buNone/>
              <a:defRPr sz="2400"/>
            </a:lvl6pPr>
            <a:lvl7pPr marL="3245425" indent="0">
              <a:buNone/>
              <a:defRPr sz="2400"/>
            </a:lvl7pPr>
            <a:lvl8pPr marL="3786329" indent="0">
              <a:buNone/>
              <a:defRPr sz="2400"/>
            </a:lvl8pPr>
            <a:lvl9pPr marL="4327231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3" indent="0">
              <a:buNone/>
              <a:defRPr sz="1399"/>
            </a:lvl2pPr>
            <a:lvl3pPr marL="1081805" indent="0">
              <a:buNone/>
              <a:defRPr sz="1201"/>
            </a:lvl3pPr>
            <a:lvl4pPr marL="1622712" indent="0">
              <a:buNone/>
              <a:defRPr sz="1100"/>
            </a:lvl4pPr>
            <a:lvl5pPr marL="2163614" indent="0">
              <a:buNone/>
              <a:defRPr sz="1100"/>
            </a:lvl5pPr>
            <a:lvl6pPr marL="2704519" indent="0">
              <a:buNone/>
              <a:defRPr sz="1100"/>
            </a:lvl6pPr>
            <a:lvl7pPr marL="3245425" indent="0">
              <a:buNone/>
              <a:defRPr sz="1100"/>
            </a:lvl7pPr>
            <a:lvl8pPr marL="3786329" indent="0">
              <a:buNone/>
              <a:defRPr sz="1100"/>
            </a:lvl8pPr>
            <a:lvl9pPr marL="4327231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10487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23155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57715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9421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927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452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845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83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333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764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012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444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pPr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698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1081805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81" indent="-405681" algn="l" defTabSz="1081805" rtl="0" eaLnBrk="1" latinLnBrk="0" hangingPunct="1">
        <a:spcBef>
          <a:spcPct val="20000"/>
        </a:spcBef>
        <a:buFont typeface="Arial" pitchFamily="34" charset="0"/>
        <a:buChar char="•"/>
        <a:defRPr sz="3799" kern="1200">
          <a:solidFill>
            <a:schemeClr val="tx1"/>
          </a:solidFill>
          <a:latin typeface="+mn-lt"/>
          <a:ea typeface="+mn-ea"/>
          <a:cs typeface="+mn-cs"/>
        </a:defRPr>
      </a:lvl1pPr>
      <a:lvl2pPr marL="878970" indent="-338065" algn="l" defTabSz="1081805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9" indent="-270450" algn="l" defTabSz="108180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65" indent="-270450" algn="l" defTabSz="1081805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67" indent="-270450" algn="l" defTabSz="1081805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70" indent="-270450" algn="l" defTabSz="10818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76" indent="-270450" algn="l" defTabSz="10818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79" indent="-270450" algn="l" defTabSz="10818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85" indent="-270450" algn="l" defTabSz="10818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3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805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12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14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19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25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29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31" algn="l" defTabSz="108180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780973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</p:sldLayoutIdLst>
  <p:hf sldNum="0" hdr="0" ftr="0" dt="0"/>
  <p:txStyles>
    <p:titleStyle>
      <a:lvl1pPr algn="ctr" defTabSz="1082650" rtl="0" eaLnBrk="1" latinLnBrk="0" hangingPunct="1">
        <a:spcBef>
          <a:spcPct val="0"/>
        </a:spcBef>
        <a:buNone/>
        <a:defRPr sz="52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994" indent="-405994" algn="l" defTabSz="1082650" rtl="0" eaLnBrk="1" latinLnBrk="0" hangingPunct="1">
        <a:spcBef>
          <a:spcPct val="20000"/>
        </a:spcBef>
        <a:buFont typeface="Arial" pitchFamily="34" charset="0"/>
        <a:buChar char="•"/>
        <a:defRPr sz="3789" kern="1200">
          <a:solidFill>
            <a:schemeClr val="tx1"/>
          </a:solidFill>
          <a:latin typeface="+mn-lt"/>
          <a:ea typeface="+mn-ea"/>
          <a:cs typeface="+mn-cs"/>
        </a:defRPr>
      </a:lvl1pPr>
      <a:lvl2pPr marL="879653" indent="-338328" algn="l" defTabSz="1082650" rtl="0" eaLnBrk="1" latinLnBrk="0" hangingPunct="1">
        <a:spcBef>
          <a:spcPct val="20000"/>
        </a:spcBef>
        <a:buFont typeface="Arial" pitchFamily="34" charset="0"/>
        <a:buChar char="–"/>
        <a:defRPr sz="3315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842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defTabSz="1082650" rtl="0" eaLnBrk="1" latinLnBrk="0" hangingPunct="1">
        <a:spcBef>
          <a:spcPct val="20000"/>
        </a:spcBef>
        <a:buFont typeface="Arial" pitchFamily="34" charset="0"/>
        <a:buChar char="–"/>
        <a:defRPr sz="2368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defTabSz="1082650" rtl="0" eaLnBrk="1" latinLnBrk="0" hangingPunct="1">
        <a:spcBef>
          <a:spcPct val="20000"/>
        </a:spcBef>
        <a:buFont typeface="Arial" pitchFamily="34" charset="0"/>
        <a:buChar char="»"/>
        <a:defRPr sz="2368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015008"/>
            <a:ext cx="4005898" cy="6090047"/>
          </a:xfrm>
          <a:prstGeom prst="rect">
            <a:avLst/>
          </a:prstGeom>
          <a:solidFill>
            <a:srgbClr val="1B2A55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Shape 1"/>
          <p:cNvSpPr/>
          <p:nvPr/>
        </p:nvSpPr>
        <p:spPr>
          <a:xfrm>
            <a:off x="974407" y="1935281"/>
            <a:ext cx="2057083" cy="2057083"/>
          </a:xfrm>
          <a:prstGeom prst="ellipse">
            <a:avLst/>
          </a:prstGeom>
          <a:solidFill>
            <a:srgbClr val="1B2A55"/>
          </a:solidFill>
          <a:ln w="15875">
            <a:solidFill>
              <a:srgbClr val="5C6FA0"/>
            </a:solidFill>
            <a:prstDash val="solid"/>
          </a:ln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Shape 2"/>
          <p:cNvSpPr/>
          <p:nvPr/>
        </p:nvSpPr>
        <p:spPr>
          <a:xfrm>
            <a:off x="1299210" y="2260084"/>
            <a:ext cx="1407478" cy="1407478"/>
          </a:xfrm>
          <a:prstGeom prst="ellipse">
            <a:avLst/>
          </a:prstGeom>
          <a:solidFill>
            <a:srgbClr val="1B2A55"/>
          </a:solidFill>
          <a:ln w="15875">
            <a:solidFill>
              <a:srgbClr val="8FA0C8"/>
            </a:solidFill>
            <a:prstDash val="solid"/>
          </a:ln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Shape 3"/>
          <p:cNvSpPr/>
          <p:nvPr/>
        </p:nvSpPr>
        <p:spPr>
          <a:xfrm>
            <a:off x="1613186" y="2574060"/>
            <a:ext cx="779526" cy="779526"/>
          </a:xfrm>
          <a:prstGeom prst="ellipse">
            <a:avLst/>
          </a:prstGeom>
          <a:solidFill>
            <a:srgbClr val="1B2A55"/>
          </a:solidFill>
          <a:ln w="25400">
            <a:solidFill>
              <a:srgbClr val="A4242B"/>
            </a:solidFill>
            <a:prstDash val="solid"/>
          </a:ln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Shape 4"/>
          <p:cNvSpPr/>
          <p:nvPr/>
        </p:nvSpPr>
        <p:spPr>
          <a:xfrm>
            <a:off x="1883854" y="2844728"/>
            <a:ext cx="238189" cy="238189"/>
          </a:xfrm>
          <a:prstGeom prst="ellipse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Text 5"/>
          <p:cNvSpPr/>
          <p:nvPr/>
        </p:nvSpPr>
        <p:spPr>
          <a:xfrm>
            <a:off x="0" y="4284686"/>
            <a:ext cx="4005898" cy="32480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defTabSz="1082650"/>
            <a:r>
              <a:rPr lang="en-US" sz="1480" b="1" kern="0" spc="355" dirty="0">
                <a:solidFill>
                  <a:srgbClr val="CADCF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ΠΟΛΙΤΙΚΗ ΕΡΕΥΝΑ</a:t>
            </a:r>
            <a:endParaRPr lang="en-US" sz="148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Shape 6"/>
          <p:cNvSpPr/>
          <p:nvPr/>
        </p:nvSpPr>
        <p:spPr>
          <a:xfrm rot="2700000">
            <a:off x="1937988" y="4826024"/>
            <a:ext cx="129921" cy="129921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Text 7"/>
          <p:cNvSpPr/>
          <p:nvPr/>
        </p:nvSpPr>
        <p:spPr>
          <a:xfrm>
            <a:off x="0" y="5107519"/>
            <a:ext cx="4005898" cy="4872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defTabSz="1082650"/>
            <a:r>
              <a:rPr lang="en-US" sz="2131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Δήμος Θεσσαλονίκης</a:t>
            </a:r>
            <a:endParaRPr lang="en-US" sz="213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Text 8"/>
          <p:cNvSpPr/>
          <p:nvPr/>
        </p:nvSpPr>
        <p:spPr>
          <a:xfrm>
            <a:off x="0" y="6558303"/>
            <a:ext cx="4005898" cy="32480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defTabSz="1082650"/>
            <a:endParaRPr lang="en-US" sz="1066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1" name="Image 0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834" y="1610479"/>
            <a:ext cx="3248025" cy="855632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4384834" y="2942169"/>
            <a:ext cx="6008846" cy="3248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1421" b="1" kern="0" spc="237" dirty="0">
                <a:solidFill>
                  <a:srgbClr val="A424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ΕΡΕΥΝΑ ΚΟΙΝΗΣ ΓΝΩΜΗΣ</a:t>
            </a:r>
            <a:endParaRPr lang="en-US" sz="142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4384834" y="3310278"/>
            <a:ext cx="6008846" cy="13533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082650">
              <a:lnSpc>
                <a:spcPct val="102000"/>
              </a:lnSpc>
            </a:pPr>
            <a:r>
              <a:rPr lang="en-US" sz="3907" b="1" dirty="0">
                <a:solidFill>
                  <a:srgbClr val="1B2A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Έρευνα στον Δήμο</a:t>
            </a:r>
            <a:endParaRPr lang="en-US" sz="3907" dirty="0">
              <a:solidFill>
                <a:prstClr val="black"/>
              </a:solidFill>
              <a:latin typeface="Calibri" panose="020F0502020204030204"/>
            </a:endParaRPr>
          </a:p>
          <a:p>
            <a:pPr defTabSz="1082650">
              <a:lnSpc>
                <a:spcPct val="102000"/>
              </a:lnSpc>
            </a:pPr>
            <a:r>
              <a:rPr lang="en-US" sz="3907" b="1" dirty="0">
                <a:solidFill>
                  <a:srgbClr val="1B2A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Θεσσαλονίκης</a:t>
            </a:r>
            <a:endParaRPr lang="en-US" sz="390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4384834" y="5324054"/>
            <a:ext cx="151575" cy="151575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4709636" y="5204960"/>
            <a:ext cx="5684044" cy="4330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1954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Αποδοχή έργου Δημοτικής Αρχής</a:t>
            </a:r>
            <a:endParaRPr lang="en-US" sz="1954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Shape 13"/>
          <p:cNvSpPr/>
          <p:nvPr/>
        </p:nvSpPr>
        <p:spPr>
          <a:xfrm>
            <a:off x="4384834" y="5952005"/>
            <a:ext cx="151575" cy="151575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4709636" y="5832911"/>
            <a:ext cx="5684044" cy="4330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1954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Πολιτικοί συσχετισμοί</a:t>
            </a:r>
            <a:endParaRPr lang="en-US" sz="1954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4384834" y="6558303"/>
            <a:ext cx="6008846" cy="3248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endParaRPr lang="en-US" sz="1125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A6FB768-9FD5-59C5-37E7-6AB5271B2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CE96F7F-0D9B-AE2D-21B5-541640EE4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286257"/>
          </a:xfrm>
        </p:spPr>
        <p:txBody>
          <a:bodyPr>
            <a:no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Ποια η άποψή σας για τον Δήμαρχο Στέλιο </a:t>
            </a:r>
            <a:r>
              <a:rPr lang="el-GR" sz="2000" b="1" kern="0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Αγγελούδη</a:t>
            </a: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και τους επικεφαλής των Παρατάξεων της Αντιπολίτευσης;</a:t>
            </a:r>
            <a:b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Στέλιος </a:t>
            </a:r>
            <a:r>
              <a:rPr lang="el-GR" sz="2000" b="1" kern="0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Αγγελούδης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Chart 6">
            <a:extLst>
              <a:ext uri="{FF2B5EF4-FFF2-40B4-BE49-F238E27FC236}">
                <a16:creationId xmlns:a16="http://schemas.microsoft.com/office/drawing/2014/main" xmlns="" id="{71180EF8-0DFD-4E24-9FAE-DFBE2B18DC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50525260"/>
              </p:ext>
            </p:extLst>
          </p:nvPr>
        </p:nvGraphicFramePr>
        <p:xfrm>
          <a:off x="541337" y="1560352"/>
          <a:ext cx="9744075" cy="5718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F551BE7E-D9AF-ECAC-5944-9D2AC9CE31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4" name="Picture 4" descr="ΣΕΔΕΑ | ΚΑΤΑΣΤΑΤΙΚΟ ΣΕΔΕΑ">
            <a:extLst>
              <a:ext uri="{FF2B5EF4-FFF2-40B4-BE49-F238E27FC236}">
                <a16:creationId xmlns:a16="http://schemas.microsoft.com/office/drawing/2014/main" xmlns="" id="{5DD78F45-DBD9-783B-FD16-6767086A6C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50890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640BC3-C12E-CDB6-73A1-2EC3031C1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E4BDAFB-D2EB-BFF3-0813-5A584B5A3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009421"/>
          </a:xfrm>
        </p:spPr>
        <p:txBody>
          <a:bodyPr>
            <a:no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Πόσο ικανοποιημένος/η είστε συνολικά από το μέχρι σήμερα έργο του Δημάρχου                      Στέλιου </a:t>
            </a:r>
            <a:r>
              <a:rPr lang="el-GR" sz="2000" b="1" kern="0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Αγγελούδη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6">
            <a:extLst>
              <a:ext uri="{FF2B5EF4-FFF2-40B4-BE49-F238E27FC236}">
                <a16:creationId xmlns:a16="http://schemas.microsoft.com/office/drawing/2014/main" xmlns="" id="{E4B50B9F-1ACE-E981-5C9E-7F22F5ED25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13975345"/>
              </p:ext>
            </p:extLst>
          </p:nvPr>
        </p:nvGraphicFramePr>
        <p:xfrm>
          <a:off x="541338" y="1283517"/>
          <a:ext cx="9744075" cy="5969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E8371280-FF10-020E-817C-165A4D10CB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5" name="Picture 4" descr="ΣΕΔΕΑ | ΚΑΤΑΣΤΑΤΙΚΟ ΣΕΔΕΑ">
            <a:extLst>
              <a:ext uri="{FF2B5EF4-FFF2-40B4-BE49-F238E27FC236}">
                <a16:creationId xmlns:a16="http://schemas.microsoft.com/office/drawing/2014/main" xmlns="" id="{CAE1CB50-B7FD-056F-EAAD-3163B4D39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23803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B07110F-9F28-A395-3419-4F740F63F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EB9815D7-B0D0-DA8C-13E1-6E04F0877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126867"/>
          </a:xfrm>
        </p:spPr>
        <p:txBody>
          <a:bodyPr>
            <a:normAutofit/>
          </a:bodyPr>
          <a:lstStyle/>
          <a:p>
            <a:pPr marL="228600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Πόσο ικανοποιημένος/η είστε... 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7">
            <a:extLst>
              <a:ext uri="{FF2B5EF4-FFF2-40B4-BE49-F238E27FC236}">
                <a16:creationId xmlns:a16="http://schemas.microsoft.com/office/drawing/2014/main" xmlns="" id="{C29DD08B-10CD-F577-3A36-59B4EA6B20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60811106"/>
              </p:ext>
            </p:extLst>
          </p:nvPr>
        </p:nvGraphicFramePr>
        <p:xfrm>
          <a:off x="541338" y="1317073"/>
          <a:ext cx="9744075" cy="5936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82D1763B-BE4D-ED74-845C-2C65FC007A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5" name="Picture 4" descr="ΣΕΔΕΑ | ΚΑΤΑΣΤΑΤΙΚΟ ΣΕΔΕΑ">
            <a:extLst>
              <a:ext uri="{FF2B5EF4-FFF2-40B4-BE49-F238E27FC236}">
                <a16:creationId xmlns:a16="http://schemas.microsoft.com/office/drawing/2014/main" xmlns="" id="{781244B8-DD37-1B1E-8FC8-2A2C7FC77E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8080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6630752-C5C6-7AFF-7499-86FF74D86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B1EF3AC-7BAF-1CCE-6726-6E3DC276C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126867"/>
          </a:xfrm>
        </p:spPr>
        <p:txBody>
          <a:bodyPr>
            <a:no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Από το μέχρι σήμερα έργο του Δημάρχου Στέλιου </a:t>
            </a:r>
            <a:r>
              <a:rPr lang="el-GR" sz="2000" b="1" kern="0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Αγγελούδη</a:t>
            </a: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πιστεύετε ότι θα έχει καλύτερα αποτελέσματα από τον προηγούμενο Δήμαρχο Κώστα Ζέρβα;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8">
            <a:extLst>
              <a:ext uri="{FF2B5EF4-FFF2-40B4-BE49-F238E27FC236}">
                <a16:creationId xmlns:a16="http://schemas.microsoft.com/office/drawing/2014/main" xmlns="" id="{0A9B9081-098F-76CB-2F45-BD8BE631BD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21825339"/>
              </p:ext>
            </p:extLst>
          </p:nvPr>
        </p:nvGraphicFramePr>
        <p:xfrm>
          <a:off x="541338" y="1579563"/>
          <a:ext cx="9744075" cy="567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DF604CE7-F45C-25C5-0D3D-F16F5CEB90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5" name="Picture 4" descr="ΣΕΔΕΑ | ΚΑΤΑΣΤΑΤΙΚΟ ΣΕΔΕΑ">
            <a:extLst>
              <a:ext uri="{FF2B5EF4-FFF2-40B4-BE49-F238E27FC236}">
                <a16:creationId xmlns:a16="http://schemas.microsoft.com/office/drawing/2014/main" xmlns="" id="{FEB31E26-16D4-7314-EB4C-C40327A59D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57979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46E7B8D-3B03-53A0-6666-11A19AE9F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D783FA9-C534-EEE8-0189-79C037B2C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001032"/>
          </a:xfrm>
        </p:spPr>
        <p:txBody>
          <a:bodyPr>
            <a:no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Από την εικόνα που έχετε διαμορφώσει για τον Δήμαρχο Στέλιο </a:t>
            </a:r>
            <a:r>
              <a:rPr lang="el-GR" sz="2000" b="1" kern="0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Αγγελούδη</a:t>
            </a: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τον θεωρείτε...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9">
            <a:extLst>
              <a:ext uri="{FF2B5EF4-FFF2-40B4-BE49-F238E27FC236}">
                <a16:creationId xmlns:a16="http://schemas.microsoft.com/office/drawing/2014/main" xmlns="" id="{8DD15B47-FD0C-2788-8D3D-28B27AB489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43069505"/>
              </p:ext>
            </p:extLst>
          </p:nvPr>
        </p:nvGraphicFramePr>
        <p:xfrm>
          <a:off x="541338" y="1182849"/>
          <a:ext cx="9744075" cy="607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ABBEB25A-E049-5091-C865-CC6DAE7602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5" name="Picture 4" descr="ΣΕΔΕΑ | ΚΑΤΑΣΤΑΤΙΚΟ ΣΕΔΕΑ">
            <a:extLst>
              <a:ext uri="{FF2B5EF4-FFF2-40B4-BE49-F238E27FC236}">
                <a16:creationId xmlns:a16="http://schemas.microsoft.com/office/drawing/2014/main" xmlns="" id="{CFE8D085-DD4C-CCC4-7615-93ED93B12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0281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F3520B7-E09E-4F6A-0549-3160763E2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EDFE959E-DA1E-5D36-B099-A20D8B169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235924"/>
          </a:xfrm>
        </p:spPr>
        <p:txBody>
          <a:bodyPr>
            <a:norm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Αν την ερχόμενη Κυριακή είχαμε Δημοτικές εκλογές, εσείς θα θέλατε επανεκλογή του Δημάρχου Στέλιου </a:t>
            </a:r>
            <a:r>
              <a:rPr lang="el-GR" sz="2000" b="1" kern="0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Αγγελούδη</a:t>
            </a: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ή την εκλογή κάποιου άλλου;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hart 10">
            <a:extLst>
              <a:ext uri="{FF2B5EF4-FFF2-40B4-BE49-F238E27FC236}">
                <a16:creationId xmlns:a16="http://schemas.microsoft.com/office/drawing/2014/main" xmlns="" id="{00000000-0008-0000-0000-00000B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09530712"/>
              </p:ext>
            </p:extLst>
          </p:nvPr>
        </p:nvGraphicFramePr>
        <p:xfrm>
          <a:off x="541338" y="1560353"/>
          <a:ext cx="9744075" cy="5692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9904AFB3-686E-E855-8FCD-4ED14788A0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4" name="Picture 4" descr="ΣΕΔΕΑ | ΚΑΤΑΣΤΑΤΙΚΟ ΣΕΔΕΑ">
            <a:extLst>
              <a:ext uri="{FF2B5EF4-FFF2-40B4-BE49-F238E27FC236}">
                <a16:creationId xmlns:a16="http://schemas.microsoft.com/office/drawing/2014/main" xmlns="" id="{CD56F86C-83F6-60EC-DE85-57FB315415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46179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455DF82-E1B8-BBC2-D366-26FFF8C11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3FF0A90-DCA8-F085-81ED-EBC181F99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219146"/>
          </a:xfrm>
        </p:spPr>
        <p:txBody>
          <a:bodyPr>
            <a:normAutofit/>
          </a:bodyPr>
          <a:lstStyle/>
          <a:p>
            <a:pPr marL="228600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Ποιο κόμμα θα ψηφίζατε αν είχαμε πρόωρες Βουλευτικές εκλογές;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hart 11">
            <a:extLst>
              <a:ext uri="{FF2B5EF4-FFF2-40B4-BE49-F238E27FC236}">
                <a16:creationId xmlns:a16="http://schemas.microsoft.com/office/drawing/2014/main" xmlns="" id="{00000000-0008-0000-0000-00000C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19927399"/>
              </p:ext>
            </p:extLst>
          </p:nvPr>
        </p:nvGraphicFramePr>
        <p:xfrm>
          <a:off x="541338" y="1610687"/>
          <a:ext cx="9744075" cy="5642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1125ACA6-C06F-0116-F908-B935A97741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4" name="Picture 4" descr="ΣΕΔΕΑ | ΚΑΤΑΣΤΑΤΙΚΟ ΣΕΔΕΑ">
            <a:extLst>
              <a:ext uri="{FF2B5EF4-FFF2-40B4-BE49-F238E27FC236}">
                <a16:creationId xmlns:a16="http://schemas.microsoft.com/office/drawing/2014/main" xmlns="" id="{4846D416-6B04-56BD-97F5-2BCC70BEC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1517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1760F54-8DA5-F0B8-46A3-E56B7E506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ADA9578-5786-D5FF-A264-D7CAFBFFF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294646"/>
          </a:xfrm>
        </p:spPr>
        <p:txBody>
          <a:bodyPr>
            <a:normAutofit/>
          </a:bodyPr>
          <a:lstStyle/>
          <a:p>
            <a:pPr marL="228600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Ποιο κόμμα θα ψηφίζατε αν είχαμε πρόωρες Βουλευτικές εκλογές;</a:t>
            </a:r>
            <a:b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b="1" kern="0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Επι</a:t>
            </a:r>
            <a:r>
              <a:rPr lang="el-GR" sz="2000" b="1" kern="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των </a:t>
            </a:r>
            <a:r>
              <a:rPr lang="el-GR" sz="2000" b="1" kern="0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εκγύρων</a:t>
            </a: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Chart 12">
            <a:extLst>
              <a:ext uri="{FF2B5EF4-FFF2-40B4-BE49-F238E27FC236}">
                <a16:creationId xmlns:a16="http://schemas.microsoft.com/office/drawing/2014/main" xmlns="" id="{00000000-0008-0000-0000-00000D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24292299"/>
              </p:ext>
            </p:extLst>
          </p:nvPr>
        </p:nvGraphicFramePr>
        <p:xfrm>
          <a:off x="541338" y="1711355"/>
          <a:ext cx="9744075" cy="5541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3ABF546F-7FE1-71B9-6548-2AC2B2A50C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4" name="Picture 4" descr="ΣΕΔΕΑ | ΚΑΤΑΣΤΑΤΙΚΟ ΣΕΔΕΑ">
            <a:extLst>
              <a:ext uri="{FF2B5EF4-FFF2-40B4-BE49-F238E27FC236}">
                <a16:creationId xmlns:a16="http://schemas.microsoft.com/office/drawing/2014/main" xmlns="" id="{ACDD3A0E-AE64-8FD1-F1B1-7AF11977C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08425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606A88C-4CF4-B7F2-F1DE-BA6941A54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D56B8E8-D1C6-AE39-52D1-580932362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495982"/>
          </a:xfrm>
        </p:spPr>
        <p:txBody>
          <a:bodyPr>
            <a:normAutofit/>
          </a:bodyPr>
          <a:lstStyle/>
          <a:p>
            <a:pPr marL="228600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Ποιο κόμμα θα ψηφίζατε αν είχαμε πρόωρες Βουλευτικές εκλογές;</a:t>
            </a:r>
            <a:b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000" b="1" kern="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Εκτίμηση</a:t>
            </a: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Chart 13">
            <a:extLst>
              <a:ext uri="{FF2B5EF4-FFF2-40B4-BE49-F238E27FC236}">
                <a16:creationId xmlns:a16="http://schemas.microsoft.com/office/drawing/2014/main" xmlns="" id="{00000000-0008-0000-0000-00000E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64618082"/>
              </p:ext>
            </p:extLst>
          </p:nvPr>
        </p:nvGraphicFramePr>
        <p:xfrm>
          <a:off x="541338" y="1795245"/>
          <a:ext cx="9744075" cy="5458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B518AA18-2F25-A226-AAE2-38E8580313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4" name="Picture 4" descr="ΣΕΔΕΑ | ΚΑΤΑΣΤΑΤΙΚΟ ΣΕΔΕΑ">
            <a:extLst>
              <a:ext uri="{FF2B5EF4-FFF2-40B4-BE49-F238E27FC236}">
                <a16:creationId xmlns:a16="http://schemas.microsoft.com/office/drawing/2014/main" xmlns="" id="{B5B5DF5A-A477-6534-D7BD-4DD124441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5848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AC9839C-7810-4604-948A-F6E68C4C7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340" y="1003111"/>
            <a:ext cx="3171842" cy="3984854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6">
              <a:lnSpc>
                <a:spcPct val="90000"/>
              </a:lnSpc>
              <a:defRPr/>
            </a:pPr>
            <a:r>
              <a:rPr lang="en-US" sz="3700" b="0" dirty="0">
                <a:solidFill>
                  <a:schemeClr val="tx2">
                    <a:lumMod val="75000"/>
                  </a:schemeClr>
                </a:solidFill>
              </a:rPr>
              <a:t>ΤΕΛΟΣ ΠΑΡΟΥΣΙΑΣΗΣ</a:t>
            </a:r>
          </a:p>
        </p:txBody>
      </p:sp>
      <p:pic>
        <p:nvPicPr>
          <p:cNvPr id="2" name="Εικόνα 1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F11C9A28-981D-8D21-A7FF-AC16B79298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3" name="Picture 4" descr="ΣΕΔΕΑ | ΚΑΤΑΣΤΑΤΙΚΟ ΣΕΔΕΑ">
            <a:extLst>
              <a:ext uri="{FF2B5EF4-FFF2-40B4-BE49-F238E27FC236}">
                <a16:creationId xmlns:a16="http://schemas.microsoft.com/office/drawing/2014/main" xmlns="" id="{594D5D1E-65C5-41C0-4C7F-60BB8139A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2700000">
            <a:off x="541338" y="498030"/>
            <a:ext cx="119094" cy="11909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1"/>
          <p:cNvSpPr/>
          <p:nvPr/>
        </p:nvSpPr>
        <p:spPr>
          <a:xfrm>
            <a:off x="801180" y="411416"/>
            <a:ext cx="6496050" cy="3031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1302" b="1" kern="0" spc="237" dirty="0">
                <a:solidFill>
                  <a:srgbClr val="A424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ΜΕΘΟΔΟΛΟΓΙΑ ΕΡΕΥΝΑΣ</a:t>
            </a:r>
            <a:endParaRPr lang="en-US" sz="1302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" name="Text 2"/>
          <p:cNvSpPr/>
          <p:nvPr/>
        </p:nvSpPr>
        <p:spPr>
          <a:xfrm>
            <a:off x="541338" y="714565"/>
            <a:ext cx="7578725" cy="757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3315" b="1" dirty="0">
                <a:solidFill>
                  <a:srgbClr val="1B2A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ΤΑΥΤΟΤΗΤΑ ΕΡΕΥΝΑΣ</a:t>
            </a:r>
            <a:endParaRPr lang="en-US" sz="3315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5" name="Image 0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0063" y="541337"/>
            <a:ext cx="2165350" cy="570422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41337" y="1732280"/>
            <a:ext cx="2289858" cy="13208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88900" dist="25400" dir="5400000" algn="bl" rotWithShape="0">
              <a:srgbClr val="1B2A55">
                <a:alpha val="10000"/>
              </a:srgbClr>
            </a:outerShdw>
          </a:effectLst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Shape 4"/>
          <p:cNvSpPr/>
          <p:nvPr/>
        </p:nvSpPr>
        <p:spPr>
          <a:xfrm>
            <a:off x="541338" y="1732280"/>
            <a:ext cx="75787" cy="132086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Text 5"/>
          <p:cNvSpPr/>
          <p:nvPr/>
        </p:nvSpPr>
        <p:spPr>
          <a:xfrm>
            <a:off x="736219" y="1862201"/>
            <a:ext cx="1965055" cy="2598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947" b="1" kern="0" spc="36" dirty="0">
                <a:solidFill>
                  <a:srgbClr val="8A8F9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ΠΛΗΘΥΣΜΟΣ</a:t>
            </a:r>
            <a:endParaRPr lang="en-US" sz="94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Text 6"/>
          <p:cNvSpPr/>
          <p:nvPr/>
        </p:nvSpPr>
        <p:spPr>
          <a:xfrm>
            <a:off x="736219" y="2143696"/>
            <a:ext cx="1965055" cy="595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1776" b="1" dirty="0">
                <a:solidFill>
                  <a:srgbClr val="1B2A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Άνω των 17</a:t>
            </a:r>
            <a:endParaRPr lang="en-US" sz="1776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Text 7"/>
          <p:cNvSpPr/>
          <p:nvPr/>
        </p:nvSpPr>
        <p:spPr>
          <a:xfrm>
            <a:off x="736219" y="2749994"/>
            <a:ext cx="1965055" cy="23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1006" i="1" dirty="0">
                <a:solidFill>
                  <a:srgbClr val="8A8F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 δικαίωμα ψήφου</a:t>
            </a:r>
            <a:endParaRPr lang="en-US" sz="1006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3026076" y="1732280"/>
            <a:ext cx="2289858" cy="13208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88900" dist="25400" dir="5400000" algn="bl" rotWithShape="0">
              <a:srgbClr val="1B2A55">
                <a:alpha val="10000"/>
              </a:srgbClr>
            </a:outerShdw>
          </a:effectLst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Shape 9"/>
          <p:cNvSpPr/>
          <p:nvPr/>
        </p:nvSpPr>
        <p:spPr>
          <a:xfrm>
            <a:off x="3026077" y="1732280"/>
            <a:ext cx="75787" cy="132086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3220958" y="1862201"/>
            <a:ext cx="1965055" cy="2598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947" b="1" kern="0" spc="36" dirty="0">
                <a:solidFill>
                  <a:srgbClr val="8A8F9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ΜΕΓΕΘΟΣ ΔΕΙΓΜΑΤΟΣ</a:t>
            </a:r>
            <a:endParaRPr lang="en-US" sz="94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3220958" y="2143696"/>
            <a:ext cx="1965055" cy="595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3197" b="1" dirty="0">
                <a:solidFill>
                  <a:srgbClr val="A424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1.004</a:t>
            </a:r>
            <a:endParaRPr lang="en-US" sz="319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3220958" y="2749994"/>
            <a:ext cx="1965055" cy="23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1006" i="1" dirty="0">
                <a:solidFill>
                  <a:srgbClr val="8A8F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νοικοκυριά</a:t>
            </a:r>
            <a:endParaRPr lang="en-US" sz="1006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Shape 13"/>
          <p:cNvSpPr/>
          <p:nvPr/>
        </p:nvSpPr>
        <p:spPr>
          <a:xfrm>
            <a:off x="5510816" y="1732280"/>
            <a:ext cx="2289858" cy="13208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88900" dist="25400" dir="5400000" algn="bl" rotWithShape="0">
              <a:srgbClr val="1B2A55">
                <a:alpha val="10000"/>
              </a:srgbClr>
            </a:outerShdw>
          </a:effectLst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Shape 14"/>
          <p:cNvSpPr/>
          <p:nvPr/>
        </p:nvSpPr>
        <p:spPr>
          <a:xfrm>
            <a:off x="5510816" y="1732280"/>
            <a:ext cx="75787" cy="132086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5705697" y="1862201"/>
            <a:ext cx="1965055" cy="2598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947" b="1" kern="0" spc="36" dirty="0">
                <a:solidFill>
                  <a:srgbClr val="8A8F9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ΧΡΟΝΙΚΟ ΔΙΑΣΤΗΜΑ</a:t>
            </a:r>
            <a:endParaRPr lang="en-US" sz="94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5705697" y="2143696"/>
            <a:ext cx="1965055" cy="595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l-GR" sz="1658" b="1" dirty="0">
                <a:solidFill>
                  <a:srgbClr val="1B2A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 Μαΐου </a:t>
            </a:r>
            <a:r>
              <a:rPr lang="en-US" sz="1658" b="1" dirty="0">
                <a:solidFill>
                  <a:srgbClr val="1B2A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–5 Ιουν. 2026</a:t>
            </a:r>
            <a:endParaRPr lang="en-US" sz="165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5705697" y="2749994"/>
            <a:ext cx="1965055" cy="23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1006" i="1" dirty="0">
                <a:solidFill>
                  <a:srgbClr val="8A8F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ημερομηνίες πεδίου</a:t>
            </a:r>
            <a:endParaRPr lang="en-US" sz="1006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Shape 18"/>
          <p:cNvSpPr/>
          <p:nvPr/>
        </p:nvSpPr>
        <p:spPr>
          <a:xfrm>
            <a:off x="7995555" y="1732280"/>
            <a:ext cx="2289858" cy="13208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88900" dist="25400" dir="5400000" algn="bl" rotWithShape="0">
              <a:srgbClr val="1B2A55">
                <a:alpha val="10000"/>
              </a:srgbClr>
            </a:outerShdw>
          </a:effectLst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Shape 19"/>
          <p:cNvSpPr/>
          <p:nvPr/>
        </p:nvSpPr>
        <p:spPr>
          <a:xfrm>
            <a:off x="7995555" y="1732280"/>
            <a:ext cx="75787" cy="132086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Text 20"/>
          <p:cNvSpPr/>
          <p:nvPr/>
        </p:nvSpPr>
        <p:spPr>
          <a:xfrm>
            <a:off x="8190436" y="1862201"/>
            <a:ext cx="1965055" cy="2598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947" b="1" kern="0" spc="36" dirty="0">
                <a:solidFill>
                  <a:srgbClr val="8A8F9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ΠΕΡΙΟΧΗ</a:t>
            </a:r>
            <a:endParaRPr lang="en-US" sz="94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Text 21"/>
          <p:cNvSpPr/>
          <p:nvPr/>
        </p:nvSpPr>
        <p:spPr>
          <a:xfrm>
            <a:off x="8190436" y="2143696"/>
            <a:ext cx="1965055" cy="5954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1480" b="1" dirty="0">
                <a:solidFill>
                  <a:srgbClr val="1B2A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Δήμος Θεσσαλονίκης</a:t>
            </a:r>
            <a:endParaRPr lang="en-US" sz="148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" name="Text 22"/>
          <p:cNvSpPr/>
          <p:nvPr/>
        </p:nvSpPr>
        <p:spPr>
          <a:xfrm>
            <a:off x="8190436" y="2749994"/>
            <a:ext cx="1965055" cy="23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1006" i="1" dirty="0">
                <a:solidFill>
                  <a:srgbClr val="8A8F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γεωγραφική κάλυψη</a:t>
            </a:r>
            <a:endParaRPr lang="en-US" sz="1006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6" name="Shape 23"/>
          <p:cNvSpPr/>
          <p:nvPr/>
        </p:nvSpPr>
        <p:spPr>
          <a:xfrm>
            <a:off x="541338" y="3421253"/>
            <a:ext cx="119094" cy="11909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Text 24"/>
          <p:cNvSpPr/>
          <p:nvPr/>
        </p:nvSpPr>
        <p:spPr>
          <a:xfrm>
            <a:off x="801179" y="3377946"/>
            <a:ext cx="4341527" cy="4330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082650">
              <a:lnSpc>
                <a:spcPct val="102000"/>
              </a:lnSpc>
            </a:pPr>
            <a:r>
              <a:rPr lang="en-US" sz="1125" b="1" dirty="0">
                <a:solidFill>
                  <a:srgbClr val="1B2A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ΕΝΤΟΛΕΑΣ —  </a:t>
            </a:r>
            <a:r>
              <a:rPr lang="en-US" sz="1400" b="1" dirty="0" err="1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iefimerida</a:t>
            </a:r>
            <a:r>
              <a:rPr lang="en-US" sz="1400" b="1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Shape 25"/>
          <p:cNvSpPr/>
          <p:nvPr/>
        </p:nvSpPr>
        <p:spPr>
          <a:xfrm>
            <a:off x="541338" y="3854323"/>
            <a:ext cx="119094" cy="11909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Text 26"/>
          <p:cNvSpPr/>
          <p:nvPr/>
        </p:nvSpPr>
        <p:spPr>
          <a:xfrm>
            <a:off x="801179" y="3811016"/>
            <a:ext cx="4341527" cy="6712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082650">
              <a:lnSpc>
                <a:spcPct val="102000"/>
              </a:lnSpc>
            </a:pPr>
            <a:r>
              <a:rPr lang="en-US" sz="1125" b="1" dirty="0">
                <a:solidFill>
                  <a:srgbClr val="1B2A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ΜΕΘΟΔΟΣ ΔΕΙΓΜΑΤΟΛΗΨΙΑΣ —  </a:t>
            </a:r>
            <a:r>
              <a:rPr lang="en-US" sz="1125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Πολυσταδιακή τυχαία δειγματοληψία με χρήση quota βάσει γεωγραφικής κατανομής.</a:t>
            </a:r>
            <a:endParaRPr lang="en-US" sz="112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Shape 27"/>
          <p:cNvSpPr/>
          <p:nvPr/>
        </p:nvSpPr>
        <p:spPr>
          <a:xfrm>
            <a:off x="541338" y="4547235"/>
            <a:ext cx="119094" cy="11909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" name="Text 28"/>
          <p:cNvSpPr/>
          <p:nvPr/>
        </p:nvSpPr>
        <p:spPr>
          <a:xfrm>
            <a:off x="801179" y="4503928"/>
            <a:ext cx="4341527" cy="11368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082650">
              <a:lnSpc>
                <a:spcPct val="102000"/>
              </a:lnSpc>
            </a:pPr>
            <a:r>
              <a:rPr lang="en-US" sz="1125" b="1" dirty="0">
                <a:solidFill>
                  <a:srgbClr val="1B2A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ΜΕΘΟΔΟΣ ΣΥΛΛΟΓΗΣ ΣΤΟΙΧΕΙΩΝ —  </a:t>
            </a:r>
            <a:r>
              <a:rPr lang="en-US" sz="1125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 τηλεφωνικές συνεντεύξεις βάσει ηλεκτρονικού ερωτηματολογίου (CATI), με τυχαία επιλογή αριθμών RDD σε σταθερά &amp; κινητά, και 304 web/online panels (CAWI).</a:t>
            </a:r>
            <a:endParaRPr lang="en-US" sz="112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2" name="Shape 29"/>
          <p:cNvSpPr/>
          <p:nvPr/>
        </p:nvSpPr>
        <p:spPr>
          <a:xfrm>
            <a:off x="541338" y="5705697"/>
            <a:ext cx="119094" cy="11909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Text 30"/>
          <p:cNvSpPr/>
          <p:nvPr/>
        </p:nvSpPr>
        <p:spPr>
          <a:xfrm>
            <a:off x="801179" y="5662390"/>
            <a:ext cx="4341527" cy="6712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082650">
              <a:lnSpc>
                <a:spcPct val="102000"/>
              </a:lnSpc>
            </a:pPr>
            <a:r>
              <a:rPr lang="en-US" sz="1125" b="1" dirty="0">
                <a:solidFill>
                  <a:srgbClr val="1B2A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ΣΤΑΘΜΙΣΗ —  </a:t>
            </a:r>
            <a:r>
              <a:rPr lang="en-US" sz="1125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Ως προς φύλο–ηλικία, περιοχή κατοικίας και αποτελέσματα ευρωεκλογών Ιουνίου 2024.</a:t>
            </a:r>
            <a:endParaRPr lang="en-US" sz="112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Shape 31"/>
          <p:cNvSpPr/>
          <p:nvPr/>
        </p:nvSpPr>
        <p:spPr>
          <a:xfrm>
            <a:off x="541338" y="6398609"/>
            <a:ext cx="119094" cy="11909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Text 32"/>
          <p:cNvSpPr/>
          <p:nvPr/>
        </p:nvSpPr>
        <p:spPr>
          <a:xfrm>
            <a:off x="801179" y="6355302"/>
            <a:ext cx="4341527" cy="757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082650">
              <a:lnSpc>
                <a:spcPct val="102000"/>
              </a:lnSpc>
            </a:pPr>
            <a:r>
              <a:rPr lang="en-US" sz="1125" b="1" dirty="0">
                <a:solidFill>
                  <a:srgbClr val="1B2A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ΕΛΕΓΧΟΙ —  </a:t>
            </a:r>
            <a:r>
              <a:rPr lang="en-US" sz="1125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Έλεγχος πληρότητας 100%· συνακρόαση κλήσης και θέαση οθόνης στο 18,6% των συνεντεύξεων.</a:t>
            </a:r>
            <a:endParaRPr lang="en-US" sz="112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6" name="Shape 33"/>
          <p:cNvSpPr/>
          <p:nvPr/>
        </p:nvSpPr>
        <p:spPr>
          <a:xfrm>
            <a:off x="5684044" y="3421253"/>
            <a:ext cx="119094" cy="11909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7" name="Text 34"/>
          <p:cNvSpPr/>
          <p:nvPr/>
        </p:nvSpPr>
        <p:spPr>
          <a:xfrm>
            <a:off x="5943886" y="3377946"/>
            <a:ext cx="4341527" cy="5954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082650">
              <a:lnSpc>
                <a:spcPct val="102000"/>
              </a:lnSpc>
            </a:pPr>
            <a:r>
              <a:rPr lang="en-US" sz="1125" b="1" dirty="0">
                <a:solidFill>
                  <a:srgbClr val="1B2A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ΔΕΙΓΜΑΤΟΛΗΠΤΙΚΟ ΣΦΑΛΜΑ —  </a:t>
            </a:r>
            <a:r>
              <a:rPr lang="en-US" sz="1125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 διάστημα εμπιστοσύνης 95%, κυμαίνεται εντός ±3,0%.</a:t>
            </a:r>
            <a:endParaRPr lang="en-US" sz="112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8" name="Shape 35"/>
          <p:cNvSpPr/>
          <p:nvPr/>
        </p:nvSpPr>
        <p:spPr>
          <a:xfrm>
            <a:off x="5684044" y="4038378"/>
            <a:ext cx="119094" cy="11909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9" name="Text 36"/>
          <p:cNvSpPr/>
          <p:nvPr/>
        </p:nvSpPr>
        <p:spPr>
          <a:xfrm>
            <a:off x="5943886" y="3995070"/>
            <a:ext cx="4341527" cy="1277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082650">
              <a:lnSpc>
                <a:spcPct val="102000"/>
              </a:lnSpc>
            </a:pPr>
            <a:r>
              <a:rPr lang="en-US" sz="1125" b="1" dirty="0">
                <a:solidFill>
                  <a:srgbClr val="1B2A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ΕΛΑΧΙΣΤΕΣ ΒΑΣΕΙΣ ΔΕΙΓΜΑΤΟΣ —  </a:t>
            </a:r>
            <a:r>
              <a:rPr lang="en-US" sz="1125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 κόμματα με αστάθμιστη βάση μικρότερη των 60–100 ατόμων (ΚΚΕ, Ελληνική Λύση, Σπαρτιάτες, Πλεύση Ελευθερίας, ΝΙΚΗ, ΜέΡΑ25, Νέα Αριστερά) η ανάλυση επιτρέπεται αλλά είναι ενδεικτική.</a:t>
            </a:r>
            <a:endParaRPr lang="en-US" sz="112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0" name="Shape 37"/>
          <p:cNvSpPr/>
          <p:nvPr/>
        </p:nvSpPr>
        <p:spPr>
          <a:xfrm>
            <a:off x="5684044" y="5337588"/>
            <a:ext cx="119094" cy="11909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1" name="Text 38"/>
          <p:cNvSpPr/>
          <p:nvPr/>
        </p:nvSpPr>
        <p:spPr>
          <a:xfrm>
            <a:off x="5943886" y="5294280"/>
            <a:ext cx="4341527" cy="487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082650">
              <a:lnSpc>
                <a:spcPct val="102000"/>
              </a:lnSpc>
            </a:pPr>
            <a:r>
              <a:rPr lang="en-US" sz="1125" b="1" dirty="0">
                <a:solidFill>
                  <a:srgbClr val="1B2A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ΠΡΟΣΩΠΙΚΟ ΠΕΔΙΟΥ (FIELD) —  </a:t>
            </a:r>
            <a:r>
              <a:rPr lang="en-US" sz="1125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Εργάστηκαν 20 ερευνητές και 1 επόπτης.</a:t>
            </a:r>
            <a:endParaRPr lang="en-US" sz="112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2" name="Shape 39"/>
          <p:cNvSpPr/>
          <p:nvPr/>
        </p:nvSpPr>
        <p:spPr>
          <a:xfrm>
            <a:off x="5684044" y="5846445"/>
            <a:ext cx="119094" cy="11909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3" name="Text 40"/>
          <p:cNvSpPr/>
          <p:nvPr/>
        </p:nvSpPr>
        <p:spPr>
          <a:xfrm>
            <a:off x="5943886" y="5803138"/>
            <a:ext cx="4500408" cy="5954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082650">
              <a:lnSpc>
                <a:spcPct val="102000"/>
              </a:lnSpc>
            </a:pPr>
            <a:r>
              <a:rPr lang="en-US" sz="1125" b="1" dirty="0">
                <a:solidFill>
                  <a:srgbClr val="1B2A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ΜΗΤΡΩΟ / ΦΟΡΕΑΣ —  </a:t>
            </a:r>
            <a:r>
              <a:rPr lang="en-US" sz="1125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Opinion Poll Ε.Π.Ε. — Αριθμός Μητρώου Ε.Σ.Ρ. 49.</a:t>
            </a:r>
            <a:endParaRPr lang="en-US" sz="112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4" name="Shape 41"/>
          <p:cNvSpPr/>
          <p:nvPr/>
        </p:nvSpPr>
        <p:spPr>
          <a:xfrm>
            <a:off x="5684044" y="6463570"/>
            <a:ext cx="119094" cy="119094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5" name="Text 42"/>
          <p:cNvSpPr/>
          <p:nvPr/>
        </p:nvSpPr>
        <p:spPr>
          <a:xfrm>
            <a:off x="5943886" y="6420262"/>
            <a:ext cx="4341527" cy="9202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1082650">
              <a:lnSpc>
                <a:spcPct val="102000"/>
              </a:lnSpc>
            </a:pPr>
            <a:r>
              <a:rPr lang="en-US" sz="1125" b="1" dirty="0">
                <a:solidFill>
                  <a:srgbClr val="1B2A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ΣΥΜΜΕΤΟΧΕΣ &amp; ΔΕΟΝΤΟΛΟΓΙΑ —  </a:t>
            </a:r>
            <a:r>
              <a:rPr lang="en-US" sz="1125" dirty="0">
                <a:solidFill>
                  <a:srgbClr val="3341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Μέλος ΣΕΔΕΑ, ESOMAR &amp; WAPOR· τηρεί τον κανονισμό Π.Ε.Σ.Σ. και τους διεθνείς κώδικες δεοντολογίας για τη διεξαγωγή και δημοσιοποίηση ερευνών κοινής γνώμης.</a:t>
            </a:r>
            <a:endParaRPr lang="en-US" sz="112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6" name="Shape 43"/>
          <p:cNvSpPr/>
          <p:nvPr/>
        </p:nvSpPr>
        <p:spPr>
          <a:xfrm rot="2700000">
            <a:off x="541337" y="7622032"/>
            <a:ext cx="97441" cy="97441"/>
          </a:xfrm>
          <a:prstGeom prst="rect">
            <a:avLst/>
          </a:prstGeom>
          <a:solidFill>
            <a:srgbClr val="A4242B"/>
          </a:solidFill>
          <a:ln/>
        </p:spPr>
        <p:txBody>
          <a:bodyPr/>
          <a:lstStyle/>
          <a:p>
            <a:pPr defTabSz="1082650"/>
            <a:endParaRPr lang="el-GR" sz="2131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7" name="Text 44"/>
          <p:cNvSpPr/>
          <p:nvPr/>
        </p:nvSpPr>
        <p:spPr>
          <a:xfrm>
            <a:off x="757873" y="7557071"/>
            <a:ext cx="7578725" cy="281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1082650"/>
            <a:r>
              <a:rPr lang="en-US" sz="1006" i="1" dirty="0">
                <a:solidFill>
                  <a:srgbClr val="8A8F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Opinion Poll — Market Research &amp; Data Intelligence</a:t>
            </a:r>
            <a:endParaRPr lang="en-US" sz="1006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009421"/>
          </a:xfrm>
        </p:spPr>
        <p:txBody>
          <a:bodyPr>
            <a:norm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Ποιο θεωρείτε ότι είναι το σημαντικότερο πρόβλημα που αντιμετωπίζει σήμερα ο δήμος σας; </a:t>
            </a: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xmlns="" id="{42AE3360-4E8C-FF2F-1211-E2D5E6688C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19435955"/>
              </p:ext>
            </p:extLst>
          </p:nvPr>
        </p:nvGraphicFramePr>
        <p:xfrm>
          <a:off x="541338" y="1579563"/>
          <a:ext cx="9744075" cy="567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85A9EDEA-DC6A-B1A1-2BEB-BE793C4550E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4" name="Picture 4" descr="ΣΕΔΕΑ | ΚΑΤΑΣΤΑΤΙΚΟ ΣΕΔΕΑ">
            <a:extLst>
              <a:ext uri="{FF2B5EF4-FFF2-40B4-BE49-F238E27FC236}">
                <a16:creationId xmlns:a16="http://schemas.microsoft.com/office/drawing/2014/main" xmlns="" id="{EF4C9B8A-F707-D929-9555-274851BDA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5046" y="738932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45469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385DE4F-00EE-CDF4-0357-504ADA161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47C4A59B-4760-1DF6-44D8-B807ED08E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235924"/>
          </a:xfrm>
        </p:spPr>
        <p:txBody>
          <a:bodyPr>
            <a:norm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Πόσο ικανοποιημένος/η είστε από τις παρεμβάσεις και το έργο του  Δημάρχου Στέλιου </a:t>
            </a:r>
            <a:r>
              <a:rPr lang="el-GR" sz="2000" b="1" kern="0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Αγγελούδη</a:t>
            </a: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για...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hart 2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57524630"/>
              </p:ext>
            </p:extLst>
          </p:nvPr>
        </p:nvGraphicFramePr>
        <p:xfrm>
          <a:off x="541338" y="1610687"/>
          <a:ext cx="9744075" cy="5642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686FC9AD-9529-E07D-582C-B712A99B13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4" name="Picture 4" descr="ΣΕΔΕΑ | ΚΑΤΑΣΤΑΤΙΚΟ ΣΕΔΕΑ">
            <a:extLst>
              <a:ext uri="{FF2B5EF4-FFF2-40B4-BE49-F238E27FC236}">
                <a16:creationId xmlns:a16="http://schemas.microsoft.com/office/drawing/2014/main" xmlns="" id="{EF4C9B8A-F707-D929-9555-274851BDA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27417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08C4D09-65EF-FA89-EF1A-A3287E1B2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B56353C-25D7-C380-B478-E55BC0384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026199"/>
          </a:xfrm>
        </p:spPr>
        <p:txBody>
          <a:bodyPr>
            <a:normAutofit/>
          </a:bodyPr>
          <a:lstStyle/>
          <a:p>
            <a:pPr marL="228600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Πιστεύετε ότι η λειτουργία του Μετρό... 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xmlns="" id="{EA9ED20C-6619-3CD0-6C86-40607F60F8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78968446"/>
              </p:ext>
            </p:extLst>
          </p:nvPr>
        </p:nvGraphicFramePr>
        <p:xfrm>
          <a:off x="541338" y="1579563"/>
          <a:ext cx="9744075" cy="567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29137342-B51E-6A6F-7A6C-55DCB81455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5" name="Picture 4" descr="ΣΕΔΕΑ | ΚΑΤΑΣΤΑΤΙΚΟ ΣΕΔΕΑ">
            <a:extLst>
              <a:ext uri="{FF2B5EF4-FFF2-40B4-BE49-F238E27FC236}">
                <a16:creationId xmlns:a16="http://schemas.microsoft.com/office/drawing/2014/main" xmlns="" id="{E24535C7-3D92-17A7-78C6-EC37478497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01942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6890FFA-3367-DAB5-BA0B-E057C6002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2CB7204-6C49-4A52-66AA-90E6B5936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521149"/>
          </a:xfrm>
        </p:spPr>
        <p:txBody>
          <a:bodyPr>
            <a:norm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Εσείς πιστεύετε ότι η Ανάπλαση της Διεθνούς Έκθεσης με τον εκσυγχρονισμό των εγκαταστάσεών της και την μετατροπή έκτασής σε Μητροπολιτικό Κέντρο στον υπάρχοντα χώρο, θα αναβαθμίσει την ποιότητα ζωής και το περιβάλλον στην πόλη;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4">
            <a:extLst>
              <a:ext uri="{FF2B5EF4-FFF2-40B4-BE49-F238E27FC236}">
                <a16:creationId xmlns:a16="http://schemas.microsoft.com/office/drawing/2014/main" xmlns="" id="{62918962-FBF5-DBC3-6B06-811403FB9B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27123084"/>
              </p:ext>
            </p:extLst>
          </p:nvPr>
        </p:nvGraphicFramePr>
        <p:xfrm>
          <a:off x="541338" y="2038525"/>
          <a:ext cx="9744075" cy="5214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54753915-7A1D-1ED9-8955-11CA94F23E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5" name="Picture 4" descr="ΣΕΔΕΑ | ΚΑΤΑΣΤΑΤΙΚΟ ΣΕΔΕΑ">
            <a:extLst>
              <a:ext uri="{FF2B5EF4-FFF2-40B4-BE49-F238E27FC236}">
                <a16:creationId xmlns:a16="http://schemas.microsoft.com/office/drawing/2014/main" xmlns="" id="{F265CD20-E716-01FE-616E-285A9D150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06919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1E78E96-7924-D007-A023-3441B1663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8DDE262-9D9A-A652-58BD-D69D7CBEB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244313"/>
          </a:xfrm>
        </p:spPr>
        <p:txBody>
          <a:bodyPr>
            <a:norm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Πιστεύετε ότι το </a:t>
            </a:r>
            <a:r>
              <a:rPr lang="el-GR" sz="2000" b="1" kern="0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flyover</a:t>
            </a: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είναι χρήσιμο έργο, αφού με την ολοκλήρωσή του θα βοηθήσει την πόλη και θα ελαφρύνει παραπέρα το κυκλοφοριακό πρόβλημα;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4">
            <a:extLst>
              <a:ext uri="{FF2B5EF4-FFF2-40B4-BE49-F238E27FC236}">
                <a16:creationId xmlns:a16="http://schemas.microsoft.com/office/drawing/2014/main" xmlns="" id="{6580493B-4A8B-61FD-4673-DF1BE7B5AA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62711734"/>
              </p:ext>
            </p:extLst>
          </p:nvPr>
        </p:nvGraphicFramePr>
        <p:xfrm>
          <a:off x="541338" y="1579563"/>
          <a:ext cx="9744075" cy="567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26C83614-02FF-9032-0D39-2413E1E6D1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5" name="Picture 4" descr="ΣΕΔΕΑ | ΚΑΤΑΣΤΑΤΙΚΟ ΣΕΔΕΑ">
            <a:extLst>
              <a:ext uri="{FF2B5EF4-FFF2-40B4-BE49-F238E27FC236}">
                <a16:creationId xmlns:a16="http://schemas.microsoft.com/office/drawing/2014/main" xmlns="" id="{BB431058-69BA-6D2B-DE6B-B2779858E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47236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0B11533-2654-C780-32E4-6DED5C43F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386E21F-0279-A338-4AC7-08DE95D88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168812"/>
          </a:xfrm>
        </p:spPr>
        <p:txBody>
          <a:bodyPr>
            <a:norm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Από τις αλλαγές και τα έργα που βρίσκονται σε εξέλιξη, πόσο αισιόδοξος είστε για την πορεία της πόλης και της ζωής σας σε αυτή;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4">
            <a:extLst>
              <a:ext uri="{FF2B5EF4-FFF2-40B4-BE49-F238E27FC236}">
                <a16:creationId xmlns:a16="http://schemas.microsoft.com/office/drawing/2014/main" xmlns="" id="{FF30C422-C0F1-D409-03D0-35A68843A1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95593102"/>
              </p:ext>
            </p:extLst>
          </p:nvPr>
        </p:nvGraphicFramePr>
        <p:xfrm>
          <a:off x="541338" y="1367407"/>
          <a:ext cx="9744075" cy="5885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F529AEAE-D312-7753-7F44-C3C6000A75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5" name="Picture 4" descr="ΣΕΔΕΑ | ΚΑΤΑΣΤΑΤΙΚΟ ΣΕΔΕΑ">
            <a:extLst>
              <a:ext uri="{FF2B5EF4-FFF2-40B4-BE49-F238E27FC236}">
                <a16:creationId xmlns:a16="http://schemas.microsoft.com/office/drawing/2014/main" xmlns="" id="{1F10261F-BC4C-ED68-4342-69FA3054B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27814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41FC32E-709B-F7DF-7842-A45A85440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5598EF5-6499-2827-9D67-435A1D728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11" y="106315"/>
            <a:ext cx="9679819" cy="1470815"/>
          </a:xfrm>
        </p:spPr>
        <p:txBody>
          <a:bodyPr>
            <a:normAutofit/>
          </a:bodyPr>
          <a:lstStyle/>
          <a:p>
            <a:pPr marL="228600" algn="l">
              <a:lnSpc>
                <a:spcPct val="115000"/>
              </a:lnSpc>
              <a:spcAft>
                <a:spcPts val="800"/>
              </a:spcAft>
            </a:pP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Ποια η άποψή σας για τον Δήμαρχο Στέλιο </a:t>
            </a:r>
            <a:r>
              <a:rPr lang="el-GR" sz="2000" b="1" kern="0" dirty="0" err="1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Αγγελούδη</a:t>
            </a:r>
            <a:r>
              <a:rPr lang="el-GR" sz="2000" b="1" kern="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και τους επικεφαλής των Παρατάξεων της Αντιπολίτευσης;</a:t>
            </a:r>
            <a: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000" b="1" kern="100" dirty="0">
                <a:solidFill>
                  <a:schemeClr val="tx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00000000-0008-0000-0000-000006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06411993"/>
              </p:ext>
            </p:extLst>
          </p:nvPr>
        </p:nvGraphicFramePr>
        <p:xfrm>
          <a:off x="541338" y="1644243"/>
          <a:ext cx="9744075" cy="5609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γραμματοσειρά, λογότυπο, γραφικ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xmlns="" id="{6F17A327-615C-6BC0-4FC9-80D0EDFDDD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377" y="7390746"/>
            <a:ext cx="2593523" cy="623002"/>
          </a:xfrm>
          <a:prstGeom prst="rect">
            <a:avLst/>
          </a:prstGeom>
        </p:spPr>
      </p:pic>
      <p:pic>
        <p:nvPicPr>
          <p:cNvPr id="4" name="Picture 4" descr="ΣΕΔΕΑ | ΚΑΤΑΣΤΑΤΙΚΟ ΣΕΔΕΑ">
            <a:extLst>
              <a:ext uri="{FF2B5EF4-FFF2-40B4-BE49-F238E27FC236}">
                <a16:creationId xmlns:a16="http://schemas.microsoft.com/office/drawing/2014/main" xmlns="" id="{313C52B4-5D5D-4C2B-0D7F-5994EF3A3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3920" y="7390746"/>
            <a:ext cx="2196554" cy="623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91958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10217</TotalTime>
  <Words>506</Words>
  <Application>Microsoft Office PowerPoint</Application>
  <PresentationFormat>B4 (ISO) (250x353 χιλ.)</PresentationFormat>
  <Paragraphs>53</Paragraphs>
  <Slides>19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3</vt:i4>
      </vt:variant>
      <vt:variant>
        <vt:lpstr>Τίτλοι διαφανειών</vt:lpstr>
      </vt:variant>
      <vt:variant>
        <vt:i4>19</vt:i4>
      </vt:variant>
    </vt:vector>
  </HeadingPairs>
  <TitlesOfParts>
    <vt:vector size="22" baseType="lpstr">
      <vt:lpstr>Office Theme</vt:lpstr>
      <vt:lpstr>5_Office Theme</vt:lpstr>
      <vt:lpstr>2_Office Theme</vt:lpstr>
      <vt:lpstr>Διαφάνεια 1</vt:lpstr>
      <vt:lpstr>Διαφάνεια 2</vt:lpstr>
      <vt:lpstr>Ποιο θεωρείτε ότι είναι το σημαντικότερο πρόβλημα που αντιμετωπίζει σήμερα ο δήμος σας; </vt:lpstr>
      <vt:lpstr>Πόσο ικανοποιημένος/η είστε από τις παρεμβάσεις και το έργο του  Δημάρχου Στέλιου Αγγελούδη για... </vt:lpstr>
      <vt:lpstr>Πιστεύετε ότι η λειτουργία του Μετρό...  </vt:lpstr>
      <vt:lpstr>Εσείς πιστεύετε ότι η Ανάπλαση της Διεθνούς Έκθεσης με τον εκσυγχρονισμό των εγκαταστάσεών της και την μετατροπή έκτασής σε Μητροπολιτικό Κέντρο στον υπάρχοντα χώρο, θα αναβαθμίσει την ποιότητα ζωής και το περιβάλλον στην πόλη; </vt:lpstr>
      <vt:lpstr>Πιστεύετε ότι το flyover είναι χρήσιμο έργο, αφού με την ολοκλήρωσή του θα βοηθήσει την πόλη και θα ελαφρύνει παραπέρα το κυκλοφοριακό πρόβλημα; </vt:lpstr>
      <vt:lpstr>Από τις αλλαγές και τα έργα που βρίσκονται σε εξέλιξη, πόσο αισιόδοξος είστε για την πορεία της πόλης και της ζωής σας σε αυτή; </vt:lpstr>
      <vt:lpstr>Ποια η άποψή σας για τον Δήμαρχο Στέλιο Αγγελούδη και τους επικεφαλής των Παρατάξεων της Αντιπολίτευσης; </vt:lpstr>
      <vt:lpstr>Ποια η άποψή σας για τον Δήμαρχο Στέλιο Αγγελούδη και τους επικεφαλής των Παρατάξεων της Αντιπολίτευσης;                                                  Στέλιος Αγγελούδης </vt:lpstr>
      <vt:lpstr>Πόσο ικανοποιημένος/η είστε συνολικά από το μέχρι σήμερα έργο του Δημάρχου                      Στέλιου Αγγελούδη </vt:lpstr>
      <vt:lpstr>Πόσο ικανοποιημένος/η είστε...  </vt:lpstr>
      <vt:lpstr>Από το μέχρι σήμερα έργο του Δημάρχου Στέλιου Αγγελούδη, πιστεύετε ότι θα έχει καλύτερα αποτελέσματα από τον προηγούμενο Δήμαρχο Κώστα Ζέρβα; </vt:lpstr>
      <vt:lpstr>Από την εικόνα που έχετε διαμορφώσει για τον Δήμαρχο Στέλιο Αγγελούδη, τον θεωρείτε... </vt:lpstr>
      <vt:lpstr>Αν την ερχόμενη Κυριακή είχαμε Δημοτικές εκλογές, εσείς θα θέλατε επανεκλογή του Δημάρχου Στέλιου Αγγελούδη ή την εκλογή κάποιου άλλου; </vt:lpstr>
      <vt:lpstr>Ποιο κόμμα θα ψηφίζατε αν είχαμε πρόωρες Βουλευτικές εκλογές; </vt:lpstr>
      <vt:lpstr>Ποιο κόμμα θα ψηφίζατε αν είχαμε πρόωρες Βουλευτικές εκλογές; Επι των εκγύρων</vt:lpstr>
      <vt:lpstr>Ποιο κόμμα θα ψηφίζατε αν είχαμε πρόωρες Βουλευτικές εκλογές; Εκτίμηση</vt:lpstr>
      <vt:lpstr>ΤΕΛΟΣ ΠΑΡΟΥΣΙΑΣΗΣ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ΤΙΤΛΟΣ</dc:title>
  <dc:creator>Λογαριασμός Microsoft</dc:creator>
  <cp:lastModifiedBy>User</cp:lastModifiedBy>
  <cp:revision>1614</cp:revision>
  <dcterms:created xsi:type="dcterms:W3CDTF">2021-02-20T11:15:26Z</dcterms:created>
  <dcterms:modified xsi:type="dcterms:W3CDTF">2026-06-08T07:23:56Z</dcterms:modified>
</cp:coreProperties>
</file>